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70" r:id="rId12"/>
    <p:sldId id="266" r:id="rId13"/>
    <p:sldId id="267" r:id="rId14"/>
    <p:sldId id="268" r:id="rId15"/>
    <p:sldId id="269" r:id="rId16"/>
    <p:sldId id="271" r:id="rId17"/>
    <p:sldId id="272" r:id="rId18"/>
    <p:sldId id="273" r:id="rId19"/>
    <p:sldId id="274" r:id="rId20"/>
    <p:sldId id="275" r:id="rId21"/>
    <p:sldId id="296" r:id="rId22"/>
    <p:sldId id="297" r:id="rId23"/>
    <p:sldId id="298" r:id="rId24"/>
    <p:sldId id="300" r:id="rId25"/>
    <p:sldId id="301" r:id="rId26"/>
    <p:sldId id="304" r:id="rId27"/>
    <p:sldId id="299" r:id="rId28"/>
    <p:sldId id="302" r:id="rId29"/>
    <p:sldId id="276"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305" r:id="rId48"/>
    <p:sldId id="306" r:id="rId49"/>
    <p:sldId id="307" r:id="rId50"/>
    <p:sldId id="308" r:id="rId51"/>
    <p:sldId id="309" r:id="rId52"/>
    <p:sldId id="303" r:id="rId53"/>
    <p:sldId id="310" r:id="rId54"/>
    <p:sldId id="311" r:id="rId55"/>
    <p:sldId id="312"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76" autoAdjust="0"/>
  </p:normalViewPr>
  <p:slideViewPr>
    <p:cSldViewPr snapToGrid="0">
      <p:cViewPr varScale="1">
        <p:scale>
          <a:sx n="116" d="100"/>
          <a:sy n="116" d="100"/>
        </p:scale>
        <p:origin x="108" y="378"/>
      </p:cViewPr>
      <p:guideLst/>
    </p:cSldViewPr>
  </p:slideViewPr>
  <p:outlineViewPr>
    <p:cViewPr>
      <p:scale>
        <a:sx n="33" d="100"/>
        <a:sy n="33" d="100"/>
      </p:scale>
      <p:origin x="0" y="-1318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3F752-4131-47FA-9815-C492582ADC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5DB6B6-157A-4868-8541-D56E0FB78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DBBD2D-F6E3-4EE6-A54D-08C45B94D0C5}"/>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8E3AF447-D811-473F-BFE8-AA8294AC84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1B4D57-24C9-456F-992C-AFE441A5D263}"/>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357966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4B7E1-268E-47B7-9AA8-3C9D9BB8CE5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C1997B4-1B62-4315-8CF7-9355F709550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F2ADC5-2BBD-4856-AA1B-0063D546656C}"/>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1C5989EF-490E-4257-AC19-22CF22B312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2CED34-A583-4346-B68E-BA36ACE52CA3}"/>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890216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24FAE5-E098-41DF-A87A-FE87A239D10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8A56030-984E-43BF-A4A3-839E5FB3179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E82B02-B4A9-46E7-8F34-4715839A56D6}"/>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4DDC170E-BB45-4F87-BA97-D2B4011F0B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5A19C1-2FE4-4448-90DD-A4689BFDF4DC}"/>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232785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6EA1D-764C-4A45-A6F8-7D2B446011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E5684E-9521-4F1B-8784-7842A26C4C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2BA5E9-1951-4448-BA93-FE4C6DF19938}"/>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DB219CF3-7F7C-4B3C-810B-2513E5264E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DB92A5-A362-4828-A883-034F8FA2982D}"/>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280344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B5FEE-3721-4295-8D1D-514A50ABC7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699613F-64F1-4E75-873E-64BA28FC7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9E0F9B3-E648-42C5-89CA-78398E870FD6}"/>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B99B8F48-7827-4634-B874-06636E138A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9490BE-005E-4BE9-9C8D-2E4C05B8074A}"/>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10284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16A7B-C99A-4B3B-BB0C-898FD78C46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B99D35-1EE2-471E-B933-BE0B6C0AC3D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6C9E38-12C6-4CA7-BAD0-F2B289EA20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987C79-41F1-42BF-B609-C78CEE43ECA6}"/>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6" name="页脚占位符 5">
            <a:extLst>
              <a:ext uri="{FF2B5EF4-FFF2-40B4-BE49-F238E27FC236}">
                <a16:creationId xmlns:a16="http://schemas.microsoft.com/office/drawing/2014/main" id="{405C0532-C38B-402A-BB32-40C9B52DB2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C138F-4CFE-43C7-992E-396403CEC25B}"/>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118750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AE2EA-AAB8-4A9A-BBAC-B8BB6B32C1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925451-79B0-4181-B5B2-12E1BEABF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A64715-8868-4442-A5DD-A5630B06D2B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2878093-E670-4ED0-8139-BF1DCD0A7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633973-7BF3-4D4E-8F84-35079F8D6C5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E70291-6D21-4BEA-96C9-E71E00AE8E0F}"/>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8" name="页脚占位符 7">
            <a:extLst>
              <a:ext uri="{FF2B5EF4-FFF2-40B4-BE49-F238E27FC236}">
                <a16:creationId xmlns:a16="http://schemas.microsoft.com/office/drawing/2014/main" id="{DE9CE6D3-E42B-43EF-AFAE-0F8F0220C1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5FB776-5ECB-402D-B2C3-8CCB6BB7B526}"/>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70948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57595-B945-40CA-AA44-3D61E248158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1B121F-94C9-4FBE-965C-0CDD5A342CE5}"/>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4" name="页脚占位符 3">
            <a:extLst>
              <a:ext uri="{FF2B5EF4-FFF2-40B4-BE49-F238E27FC236}">
                <a16:creationId xmlns:a16="http://schemas.microsoft.com/office/drawing/2014/main" id="{3AB90D26-2FC8-4AF0-8AC6-3D3A21112D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BD11C1E-2C42-4D60-BE01-490F454CF086}"/>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94053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766C36-19F0-46A9-9FA8-6204DE0AB8CE}"/>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3" name="页脚占位符 2">
            <a:extLst>
              <a:ext uri="{FF2B5EF4-FFF2-40B4-BE49-F238E27FC236}">
                <a16:creationId xmlns:a16="http://schemas.microsoft.com/office/drawing/2014/main" id="{5F737BE1-8CA3-4BF3-A60A-874F106098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C3F98FC-2FA6-4C0B-9CD4-123B2E60A7E1}"/>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349045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2A173-7AAA-44B1-A99A-196B04D826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554AD3-A602-4CFC-8D6F-865E5224E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94E5529-F528-4FCA-93EE-B2F89E623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67248D-34F4-49B8-923B-B19CF0B12705}"/>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6" name="页脚占位符 5">
            <a:extLst>
              <a:ext uri="{FF2B5EF4-FFF2-40B4-BE49-F238E27FC236}">
                <a16:creationId xmlns:a16="http://schemas.microsoft.com/office/drawing/2014/main" id="{D2C4D3A4-093C-4C43-837C-F2954C1161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EBCC49-24E7-4E66-AD7D-99FCEB44F5F9}"/>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170224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C3658-F2F7-460E-9D55-A2A270AFEE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9B5689-3383-428A-84F3-0DE2FE959B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035A38-CE36-479C-A168-286EE40E1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B9CFB6-2BC8-4182-BDF1-EC9F78CD361A}"/>
              </a:ext>
            </a:extLst>
          </p:cNvPr>
          <p:cNvSpPr>
            <a:spLocks noGrp="1"/>
          </p:cNvSpPr>
          <p:nvPr>
            <p:ph type="dt" sz="half" idx="10"/>
          </p:nvPr>
        </p:nvSpPr>
        <p:spPr/>
        <p:txBody>
          <a:bodyPr/>
          <a:lstStyle/>
          <a:p>
            <a:fld id="{996FA5BE-15DD-4B8B-B0F4-AB744C3DD19C}" type="datetimeFigureOut">
              <a:rPr lang="zh-CN" altLang="en-US" smtClean="0"/>
              <a:t>2019/7/21</a:t>
            </a:fld>
            <a:endParaRPr lang="zh-CN" altLang="en-US"/>
          </a:p>
        </p:txBody>
      </p:sp>
      <p:sp>
        <p:nvSpPr>
          <p:cNvPr id="6" name="页脚占位符 5">
            <a:extLst>
              <a:ext uri="{FF2B5EF4-FFF2-40B4-BE49-F238E27FC236}">
                <a16:creationId xmlns:a16="http://schemas.microsoft.com/office/drawing/2014/main" id="{22C5BBB1-B970-47BD-A2E8-4A6796F2B5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F6D25C-B923-4BF1-99D5-C97CBDFB82C5}"/>
              </a:ext>
            </a:extLst>
          </p:cNvPr>
          <p:cNvSpPr>
            <a:spLocks noGrp="1"/>
          </p:cNvSpPr>
          <p:nvPr>
            <p:ph type="sldNum" sz="quarter" idx="12"/>
          </p:nvPr>
        </p:nvSpPr>
        <p:spPr/>
        <p:txBody>
          <a:body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382965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37FB4D-B90E-49FD-9C08-84D796857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3B2EB1E-0015-43A6-ADAC-AE0D7BE5B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B5DDAE-D279-4DA2-860D-6E124D82D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FA5BE-15DD-4B8B-B0F4-AB744C3DD19C}" type="datetimeFigureOut">
              <a:rPr lang="zh-CN" altLang="en-US" smtClean="0"/>
              <a:t>2019/7/21</a:t>
            </a:fld>
            <a:endParaRPr lang="zh-CN" altLang="en-US"/>
          </a:p>
        </p:txBody>
      </p:sp>
      <p:sp>
        <p:nvSpPr>
          <p:cNvPr id="5" name="页脚占位符 4">
            <a:extLst>
              <a:ext uri="{FF2B5EF4-FFF2-40B4-BE49-F238E27FC236}">
                <a16:creationId xmlns:a16="http://schemas.microsoft.com/office/drawing/2014/main" id="{9BB3E0C2-24F4-4A17-9A0F-00EB2585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590C87-1EEF-4302-A05E-83C78B0C58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B8BCD-30B4-4134-B61C-0BC5BFD0876E}" type="slidenum">
              <a:rPr lang="zh-CN" altLang="en-US" smtClean="0"/>
              <a:t>‹#›</a:t>
            </a:fld>
            <a:endParaRPr lang="zh-CN" altLang="en-US"/>
          </a:p>
        </p:txBody>
      </p:sp>
    </p:spTree>
    <p:extLst>
      <p:ext uri="{BB962C8B-B14F-4D97-AF65-F5344CB8AC3E}">
        <p14:creationId xmlns:p14="http://schemas.microsoft.com/office/powerpoint/2010/main" val="1373257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vjudge.net/contest/282022#problem/H"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vjudge.net/contest/282022#problem/E" TargetMode="External"/><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lydsy.com/JudgeOnline/problem.php?id=1069"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3E050-73FA-49BD-AC57-D56CB7E7EA32}"/>
              </a:ext>
            </a:extLst>
          </p:cNvPr>
          <p:cNvSpPr>
            <a:spLocks noGrp="1"/>
          </p:cNvSpPr>
          <p:nvPr>
            <p:ph type="ctrTitle"/>
          </p:nvPr>
        </p:nvSpPr>
        <p:spPr>
          <a:xfrm>
            <a:off x="1524000" y="1385888"/>
            <a:ext cx="9144000" cy="1392237"/>
          </a:xfrm>
        </p:spPr>
        <p:txBody>
          <a:bodyPr/>
          <a:lstStyle/>
          <a:p>
            <a:r>
              <a:rPr lang="zh-CN" altLang="en-US" dirty="0"/>
              <a:t>计算几何</a:t>
            </a:r>
          </a:p>
        </p:txBody>
      </p:sp>
      <p:sp>
        <p:nvSpPr>
          <p:cNvPr id="3" name="副标题 2">
            <a:extLst>
              <a:ext uri="{FF2B5EF4-FFF2-40B4-BE49-F238E27FC236}">
                <a16:creationId xmlns:a16="http://schemas.microsoft.com/office/drawing/2014/main" id="{AAC528CC-24D7-4087-88FD-C9A2F58A679A}"/>
              </a:ext>
            </a:extLst>
          </p:cNvPr>
          <p:cNvSpPr>
            <a:spLocks noGrp="1"/>
          </p:cNvSpPr>
          <p:nvPr>
            <p:ph type="subTitle" idx="1"/>
          </p:nvPr>
        </p:nvSpPr>
        <p:spPr/>
        <p:txBody>
          <a:bodyPr/>
          <a:lstStyle/>
          <a:p>
            <a:r>
              <a:rPr lang="zh-CN" altLang="en-US" dirty="0"/>
              <a:t>计</a:t>
            </a:r>
            <a:r>
              <a:rPr lang="en-US" altLang="zh-CN" dirty="0"/>
              <a:t>17-8 </a:t>
            </a:r>
            <a:r>
              <a:rPr lang="zh-CN" altLang="en-US" dirty="0"/>
              <a:t>江绪桢</a:t>
            </a:r>
          </a:p>
        </p:txBody>
      </p:sp>
    </p:spTree>
    <p:extLst>
      <p:ext uri="{BB962C8B-B14F-4D97-AF65-F5344CB8AC3E}">
        <p14:creationId xmlns:p14="http://schemas.microsoft.com/office/powerpoint/2010/main" val="1726917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9FABD-ACF8-48E6-8A59-17AD74A4DAD7}"/>
              </a:ext>
            </a:extLst>
          </p:cNvPr>
          <p:cNvSpPr>
            <a:spLocks noGrp="1"/>
          </p:cNvSpPr>
          <p:nvPr>
            <p:ph type="title"/>
          </p:nvPr>
        </p:nvSpPr>
        <p:spPr/>
        <p:txBody>
          <a:bodyPr/>
          <a:lstStyle/>
          <a:p>
            <a:r>
              <a:rPr lang="zh-CN" altLang="en-US" dirty="0"/>
              <a:t>叉积的符号判断</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CF6533-E94D-4E92-9C66-D863CF3FE5C9}"/>
                  </a:ext>
                </a:extLst>
              </p:cNvPr>
              <p:cNvSpPr>
                <a:spLocks noGrp="1"/>
              </p:cNvSpPr>
              <p:nvPr>
                <p:ph idx="1"/>
              </p:nvPr>
            </p:nvSpPr>
            <p:spPr/>
            <p:txBody>
              <a:bodyPr>
                <a:normAutofit/>
              </a:bodyPr>
              <a:lstStyle/>
              <a:p>
                <a:r>
                  <a:rPr lang="zh-CN" altLang="en-US" dirty="0"/>
                  <a:t>伸出右手，将四指由 </a:t>
                </a:r>
                <a:r>
                  <a:rPr lang="en-US" altLang="zh-CN" b="1" i="1" dirty="0">
                    <a:latin typeface="Times New Roman" pitchFamily="18" charset="0"/>
                    <a:cs typeface="Times New Roman" pitchFamily="18" charset="0"/>
                  </a:rPr>
                  <a:t>a</a:t>
                </a:r>
                <a:r>
                  <a:rPr lang="zh-CN" altLang="en-US" dirty="0"/>
                  <a:t>沿小于平角转到 </a:t>
                </a:r>
                <a:r>
                  <a:rPr lang="en-US" altLang="zh-CN" b="1" i="1" dirty="0">
                    <a:latin typeface="Times New Roman" pitchFamily="18" charset="0"/>
                    <a:cs typeface="Times New Roman" pitchFamily="18" charset="0"/>
                  </a:rPr>
                  <a:t>b</a:t>
                </a:r>
                <a:r>
                  <a:rPr lang="zh-CN" altLang="en-US" dirty="0"/>
                  <a:t>。若拇指指向纸面上方，则 </a:t>
                </a:r>
                <a14:m>
                  <m:oMath xmlns:m="http://schemas.openxmlformats.org/officeDocument/2006/math">
                    <m:r>
                      <a:rPr lang="en-US" altLang="zh-CN" b="1" i="1" smtClean="0">
                        <a:latin typeface="Cambria Math"/>
                      </a:rPr>
                      <m:t>𝒂</m:t>
                    </m:r>
                    <m:r>
                      <a:rPr lang="en-US" altLang="zh-CN" b="0" i="1" smtClean="0">
                        <a:latin typeface="Cambria Math"/>
                      </a:rPr>
                      <m:t>×</m:t>
                    </m:r>
                    <m:r>
                      <a:rPr lang="en-US" altLang="zh-CN" b="1" i="1" smtClean="0">
                        <a:latin typeface="Cambria Math"/>
                      </a:rPr>
                      <m:t>𝒃</m:t>
                    </m:r>
                  </m:oMath>
                </a14:m>
                <a:r>
                  <a:rPr lang="zh-CN" altLang="en-US" dirty="0"/>
                  <a:t>为正，否则为负。</a:t>
                </a:r>
                <a:endParaRPr lang="en-US" altLang="zh-CN" dirty="0"/>
              </a:p>
              <a:p>
                <a:r>
                  <a:rPr lang="zh-CN" altLang="en-US" dirty="0"/>
                  <a:t>若 </a:t>
                </a:r>
                <a:r>
                  <a:rPr lang="en-US" altLang="zh-CN" b="1" i="1" dirty="0">
                    <a:latin typeface="Times New Roman" pitchFamily="18" charset="0"/>
                    <a:cs typeface="Times New Roman" pitchFamily="18" charset="0"/>
                  </a:rPr>
                  <a:t>a</a:t>
                </a:r>
                <a:r>
                  <a:rPr lang="zh-CN" altLang="en-US" dirty="0"/>
                  <a:t>与 </a:t>
                </a:r>
                <a:r>
                  <a:rPr lang="en-US" altLang="zh-CN" b="1" i="1" dirty="0">
                    <a:latin typeface="Times New Roman" pitchFamily="18" charset="0"/>
                    <a:cs typeface="Times New Roman" pitchFamily="18" charset="0"/>
                  </a:rPr>
                  <a:t>b</a:t>
                </a:r>
                <a:r>
                  <a:rPr lang="zh-CN" altLang="en-US" dirty="0"/>
                  <a:t>共线，则 </a:t>
                </a:r>
                <a14:m>
                  <m:oMath xmlns:m="http://schemas.openxmlformats.org/officeDocument/2006/math">
                    <m:r>
                      <a:rPr lang="en-US" altLang="zh-CN" b="1" i="1">
                        <a:latin typeface="Cambria Math"/>
                      </a:rPr>
                      <m:t>𝒂</m:t>
                    </m:r>
                    <m:r>
                      <a:rPr lang="en-US" altLang="zh-CN" i="1">
                        <a:latin typeface="Cambria Math"/>
                      </a:rPr>
                      <m:t>×</m:t>
                    </m:r>
                    <m:r>
                      <a:rPr lang="en-US" altLang="zh-CN" b="1" i="1">
                        <a:latin typeface="Cambria Math"/>
                      </a:rPr>
                      <m:t>𝒃</m:t>
                    </m:r>
                    <m:r>
                      <a:rPr lang="en-US" altLang="zh-CN" b="1" i="1" smtClean="0">
                        <a:latin typeface="Cambria Math"/>
                      </a:rPr>
                      <m:t>=</m:t>
                    </m:r>
                    <m:r>
                      <a:rPr lang="en-US" altLang="zh-CN" b="0" i="0" smtClean="0">
                        <a:latin typeface="Cambria Math"/>
                      </a:rPr>
                      <m:t>0</m:t>
                    </m:r>
                  </m:oMath>
                </a14:m>
                <a:r>
                  <a:rPr lang="zh-CN" altLang="en-US" dirty="0"/>
                  <a:t>。</a:t>
                </a:r>
                <a:endParaRPr lang="en-US" altLang="zh-CN" dirty="0"/>
              </a:p>
              <a:p>
                <a:r>
                  <a:rPr lang="zh-CN" altLang="en-US" dirty="0"/>
                  <a:t>利用有向面积可以非常简单自然地计算简单多边形的面积。</a:t>
                </a:r>
                <a:endParaRPr lang="en-US" altLang="zh-CN" dirty="0"/>
              </a:p>
            </p:txBody>
          </p:sp>
        </mc:Choice>
        <mc:Fallback xmlns="">
          <p:sp>
            <p:nvSpPr>
              <p:cNvPr id="3" name="内容占位符 2">
                <a:extLst>
                  <a:ext uri="{FF2B5EF4-FFF2-40B4-BE49-F238E27FC236}">
                    <a16:creationId xmlns:a16="http://schemas.microsoft.com/office/drawing/2014/main" id="{66CF6533-E94D-4E92-9C66-D863CF3FE5C9}"/>
                  </a:ext>
                </a:extLst>
              </p:cNvPr>
              <p:cNvSpPr>
                <a:spLocks noGrp="1" noRot="1" noChangeAspect="1" noMove="1" noResize="1" noEditPoints="1" noAdjustHandles="1" noChangeArrowheads="1" noChangeShapeType="1" noTextEdit="1"/>
              </p:cNvSpPr>
              <p:nvPr>
                <p:ph idx="1"/>
              </p:nvPr>
            </p:nvSpPr>
            <p:spPr>
              <a:blipFill>
                <a:blip r:embed="rId3"/>
                <a:stretch>
                  <a:fillRect l="-1043" t="-2521" r="-1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75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8F40D-EDB8-4344-9B6F-EC8F10C9ABC6}"/>
              </a:ext>
            </a:extLst>
          </p:cNvPr>
          <p:cNvSpPr>
            <a:spLocks noGrp="1"/>
          </p:cNvSpPr>
          <p:nvPr>
            <p:ph type="title"/>
          </p:nvPr>
        </p:nvSpPr>
        <p:spPr/>
        <p:txBody>
          <a:bodyPr/>
          <a:lstStyle/>
          <a:p>
            <a:r>
              <a:rPr lang="zh-CN" altLang="en-US" dirty="0"/>
              <a:t>三角形的面积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742315-D50D-4D6D-8BAC-7CB70171A8EC}"/>
                  </a:ext>
                </a:extLst>
              </p:cNvPr>
              <p:cNvSpPr>
                <a:spLocks noGrp="1"/>
              </p:cNvSpPr>
              <p:nvPr>
                <p:ph idx="1"/>
              </p:nvPr>
            </p:nvSpPr>
            <p:spPr/>
            <p:txBody>
              <a:bodyPr/>
              <a:lstStyle/>
              <a:p>
                <a:r>
                  <a:rPr lang="zh-CN" altLang="en-US" dirty="0"/>
                  <a:t>在一个三角形中选定任意两条边，将他们视为任意固定了方向的向量，做叉积并取绝对值，就可以得到这个三角形的面积。</a:t>
                </a:r>
                <a:endParaRPr lang="en-US" altLang="zh-CN" dirty="0"/>
              </a:p>
              <a:p>
                <a:r>
                  <a:rPr lang="zh-CN" altLang="en-US" dirty="0"/>
                  <a:t>海伦公式在数学推导上是没有误差的，但是由于开根号操作会造成一定的误差。实际情况下，由精度要求高的题目的不能使用海伦公式的。向量叉积提供了更方便计算机计算的精度更高的面积计算方法。</a:t>
                </a:r>
                <a:endParaRPr lang="en-US" altLang="zh-CN" dirty="0"/>
              </a:p>
              <a:p>
                <a14:m>
                  <m:oMath xmlns:m="http://schemas.openxmlformats.org/officeDocument/2006/math">
                    <m:r>
                      <m:rPr>
                        <m:sty m:val="p"/>
                      </m:rPr>
                      <a:rPr lang="en-US" altLang="zh-CN" b="0" i="0" smtClean="0">
                        <a:latin typeface="Cambria Math"/>
                      </a:rPr>
                      <m:t>S</m:t>
                    </m:r>
                    <m:d>
                      <m:dPr>
                        <m:ctrlPr>
                          <a:rPr lang="en-US" altLang="zh-CN" b="0" i="1" smtClean="0">
                            <a:latin typeface="Cambria Math" panose="02040503050406030204" pitchFamily="18" charset="0"/>
                          </a:rPr>
                        </m:ctrlPr>
                      </m:dPr>
                      <m:e>
                        <m:r>
                          <m:rPr>
                            <m:sty m:val="p"/>
                          </m:rPr>
                          <a:rPr lang="en-US" altLang="zh-CN" b="0" i="0" smtClean="0">
                            <a:latin typeface="Cambria Math"/>
                          </a:rPr>
                          <m:t>Δ</m:t>
                        </m:r>
                        <m:r>
                          <a:rPr lang="en-US" altLang="zh-CN" b="0" i="1" smtClean="0">
                            <a:latin typeface="Cambria Math"/>
                          </a:rPr>
                          <m:t>𝐴𝐵𝐶</m:t>
                        </m:r>
                      </m:e>
                    </m:d>
                    <m:r>
                      <a:rPr lang="en-US" altLang="zh-CN" b="0" i="1" smtClean="0">
                        <a:latin typeface="Cambria Math"/>
                      </a:rPr>
                      <m:t>=</m:t>
                    </m:r>
                    <m:f>
                      <m:fPr>
                        <m:ctrlPr>
                          <a:rPr lang="en-US" altLang="zh-CN" b="0"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a:rPr>
                                  <m:t>𝐴𝐵</m:t>
                                </m:r>
                              </m:e>
                            </m:acc>
                            <m:r>
                              <a:rPr lang="en-US" altLang="zh-CN" i="1">
                                <a:latin typeface="Cambria Math"/>
                              </a:rPr>
                              <m:t>×</m:t>
                            </m:r>
                            <m:acc>
                              <m:accPr>
                                <m:chr m:val="⃑"/>
                                <m:ctrlPr>
                                  <a:rPr lang="en-US" altLang="zh-CN" i="1">
                                    <a:latin typeface="Cambria Math" panose="02040503050406030204" pitchFamily="18" charset="0"/>
                                  </a:rPr>
                                </m:ctrlPr>
                              </m:accPr>
                              <m:e>
                                <m:r>
                                  <a:rPr lang="en-US" altLang="zh-CN" i="1">
                                    <a:latin typeface="Cambria Math"/>
                                  </a:rPr>
                                  <m:t>𝐴𝐶</m:t>
                                </m:r>
                              </m:e>
                            </m:acc>
                          </m:e>
                        </m:d>
                      </m:num>
                      <m:den>
                        <m:r>
                          <a:rPr lang="en-US" altLang="zh-CN" b="0" i="1" smtClean="0">
                            <a:latin typeface="Cambria Math"/>
                          </a:rPr>
                          <m:t>2</m:t>
                        </m:r>
                      </m:den>
                    </m:f>
                  </m:oMath>
                </a14:m>
                <a:endParaRPr lang="zh-CN" altLang="en-US" dirty="0"/>
              </a:p>
            </p:txBody>
          </p:sp>
        </mc:Choice>
        <mc:Fallback xmlns="">
          <p:sp>
            <p:nvSpPr>
              <p:cNvPr id="3" name="内容占位符 2">
                <a:extLst>
                  <a:ext uri="{FF2B5EF4-FFF2-40B4-BE49-F238E27FC236}">
                    <a16:creationId xmlns:a16="http://schemas.microsoft.com/office/drawing/2014/main" id="{1F742315-D50D-4D6D-8BAC-7CB70171A8EC}"/>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217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906F4D9-A8DF-4B23-B227-F4B46A0B4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58" y="2375732"/>
            <a:ext cx="3413420" cy="4482268"/>
          </a:xfrm>
          <a:prstGeom prst="rect">
            <a:avLst/>
          </a:prstGeom>
        </p:spPr>
      </p:pic>
      <p:sp>
        <p:nvSpPr>
          <p:cNvPr id="2" name="标题 1">
            <a:extLst>
              <a:ext uri="{FF2B5EF4-FFF2-40B4-BE49-F238E27FC236}">
                <a16:creationId xmlns:a16="http://schemas.microsoft.com/office/drawing/2014/main" id="{73C12C21-0B5F-4D23-9B88-0427C79AAE07}"/>
              </a:ext>
            </a:extLst>
          </p:cNvPr>
          <p:cNvSpPr>
            <a:spLocks noGrp="1"/>
          </p:cNvSpPr>
          <p:nvPr>
            <p:ph type="title"/>
          </p:nvPr>
        </p:nvSpPr>
        <p:spPr/>
        <p:txBody>
          <a:bodyPr/>
          <a:lstStyle/>
          <a:p>
            <a:r>
              <a:rPr lang="zh-CN" altLang="en-US" dirty="0"/>
              <a:t>叉积的方向性</a:t>
            </a:r>
          </a:p>
        </p:txBody>
      </p:sp>
      <p:sp>
        <p:nvSpPr>
          <p:cNvPr id="3" name="内容占位符 2">
            <a:extLst>
              <a:ext uri="{FF2B5EF4-FFF2-40B4-BE49-F238E27FC236}">
                <a16:creationId xmlns:a16="http://schemas.microsoft.com/office/drawing/2014/main" id="{00AF6EE9-77C0-4B70-9E5C-0D43FDFDE1DC}"/>
              </a:ext>
            </a:extLst>
          </p:cNvPr>
          <p:cNvSpPr>
            <a:spLocks noGrp="1"/>
          </p:cNvSpPr>
          <p:nvPr>
            <p:ph idx="1"/>
          </p:nvPr>
        </p:nvSpPr>
        <p:spPr/>
        <p:txBody>
          <a:bodyPr/>
          <a:lstStyle/>
          <a:p>
            <a:r>
              <a:rPr lang="zh-CN" altLang="en-US" dirty="0"/>
              <a:t>可以使用二维叉积的符号判断矢量的左右关系。</a:t>
            </a:r>
            <a:endParaRPr lang="en-US" altLang="zh-CN" dirty="0"/>
          </a:p>
          <a:p>
            <a:r>
              <a:rPr lang="zh-CN" altLang="en-US" dirty="0"/>
              <a:t>可以使用右手定则轻松记忆。</a:t>
            </a:r>
            <a:endParaRPr lang="en-US" altLang="zh-CN" dirty="0"/>
          </a:p>
          <a:p>
            <a:r>
              <a:rPr lang="zh-CN" altLang="en-US" dirty="0"/>
              <a:t>在凸包求解中大量使用了这样的性质。</a:t>
            </a:r>
            <a:endParaRPr lang="en-US" altLang="zh-CN" dirty="0"/>
          </a:p>
        </p:txBody>
      </p:sp>
    </p:spTree>
    <p:extLst>
      <p:ext uri="{BB962C8B-B14F-4D97-AF65-F5344CB8AC3E}">
        <p14:creationId xmlns:p14="http://schemas.microsoft.com/office/powerpoint/2010/main" val="64053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4442-4AAA-47F7-8004-B85932B984A7}"/>
              </a:ext>
            </a:extLst>
          </p:cNvPr>
          <p:cNvSpPr>
            <a:spLocks noGrp="1"/>
          </p:cNvSpPr>
          <p:nvPr>
            <p:ph type="title"/>
          </p:nvPr>
        </p:nvSpPr>
        <p:spPr/>
        <p:txBody>
          <a:bodyPr/>
          <a:lstStyle/>
          <a:p>
            <a:r>
              <a:rPr lang="zh-CN" altLang="en-US" dirty="0"/>
              <a:t>直线</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A43C98-0D91-4A41-BB5E-E00324E09AB8}"/>
                  </a:ext>
                </a:extLst>
              </p:cNvPr>
              <p:cNvSpPr>
                <a:spLocks noGrp="1"/>
              </p:cNvSpPr>
              <p:nvPr>
                <p:ph idx="1"/>
              </p:nvPr>
            </p:nvSpPr>
            <p:spPr/>
            <p:txBody>
              <a:bodyPr/>
              <a:lstStyle/>
              <a:p>
                <a:r>
                  <a:rPr lang="zh-CN" altLang="en-US" dirty="0"/>
                  <a:t>在二维空间中，直线用两个相异点 </a:t>
                </a:r>
                <a:r>
                  <a:rPr lang="en-US" altLang="zh-CN" i="1" dirty="0"/>
                  <a:t>A</a:t>
                </a:r>
                <a:r>
                  <a:rPr lang="zh-CN" altLang="en-US" dirty="0"/>
                  <a:t>和 </a:t>
                </a:r>
                <a:r>
                  <a:rPr lang="en-US" altLang="zh-CN" i="1" dirty="0"/>
                  <a:t>B</a:t>
                </a:r>
                <a:r>
                  <a:rPr lang="zh-CN" altLang="en-US" dirty="0"/>
                  <a:t>表示。则 </a:t>
                </a:r>
                <a14:m>
                  <m:oMath xmlns:m="http://schemas.openxmlformats.org/officeDocument/2006/math">
                    <m:r>
                      <a:rPr lang="en-US" altLang="zh-CN" i="1" smtClean="0">
                        <a:latin typeface="Cambria Math"/>
                      </a:rPr>
                      <m:t>∀</m:t>
                    </m:r>
                    <m:r>
                      <a:rPr lang="en-US" altLang="zh-CN" b="0" i="1" smtClean="0">
                        <a:latin typeface="Cambria Math"/>
                      </a:rPr>
                      <m:t>𝜆</m:t>
                    </m:r>
                    <m:r>
                      <a:rPr lang="en-US" altLang="zh-CN" b="0" i="1" smtClean="0">
                        <a:latin typeface="Cambria Math"/>
                      </a:rPr>
                      <m:t>∈</m:t>
                    </m:r>
                    <m:r>
                      <a:rPr lang="en-US" altLang="zh-CN" b="0" i="1" smtClean="0">
                        <a:latin typeface="Cambria Math"/>
                      </a:rPr>
                      <m:t>ℝ</m:t>
                    </m:r>
                    <m:r>
                      <a:rPr lang="en-US" altLang="zh-CN" b="0" i="1" smtClean="0">
                        <a:latin typeface="Cambria Math"/>
                      </a:rPr>
                      <m:t>,</m:t>
                    </m:r>
                    <m:r>
                      <a:rPr lang="en-US" altLang="zh-CN" b="0" i="1" smtClean="0">
                        <a:latin typeface="Cambria Math"/>
                      </a:rPr>
                      <m:t>𝜆</m:t>
                    </m:r>
                    <m:r>
                      <a:rPr lang="en-US" altLang="zh-CN" b="0" i="1" smtClean="0">
                        <a:latin typeface="Cambria Math"/>
                      </a:rPr>
                      <m:t>𝐴</m:t>
                    </m:r>
                    <m:r>
                      <a:rPr lang="en-US" altLang="zh-CN" b="0" i="1" smtClean="0">
                        <a:latin typeface="Cambria Math"/>
                      </a:rPr>
                      <m:t>+</m:t>
                    </m:r>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𝜆</m:t>
                        </m:r>
                      </m:e>
                    </m:d>
                    <m:r>
                      <a:rPr lang="en-US" altLang="zh-CN" b="0" i="1" smtClean="0">
                        <a:latin typeface="Cambria Math"/>
                      </a:rPr>
                      <m:t>𝐵</m:t>
                    </m:r>
                  </m:oMath>
                </a14:m>
                <a:r>
                  <a:rPr lang="zh-CN" altLang="en-US" dirty="0"/>
                  <a:t> 代表直线上一点。</a:t>
                </a:r>
                <a:endParaRPr lang="en-US" altLang="zh-CN" dirty="0"/>
              </a:p>
              <a:p>
                <a:r>
                  <a:rPr lang="zh-CN" altLang="en-US" dirty="0"/>
                  <a:t>若 </a:t>
                </a:r>
                <a:r>
                  <a:rPr lang="en-US" altLang="zh-CN" i="1" dirty="0">
                    <a:latin typeface="Times New Roman" pitchFamily="18" charset="0"/>
                    <a:cs typeface="Times New Roman" pitchFamily="18" charset="0"/>
                  </a:rPr>
                  <a:t>λ </a:t>
                </a:r>
                <a:r>
                  <a:rPr lang="en-US" altLang="zh-CN" dirty="0"/>
                  <a:t>&lt; 0</a:t>
                </a:r>
                <a:r>
                  <a:rPr lang="zh-CN" altLang="en-US" dirty="0"/>
                  <a:t>，则此点在 </a:t>
                </a:r>
                <a:r>
                  <a:rPr lang="en-US" altLang="zh-CN" i="1" dirty="0">
                    <a:latin typeface="Times New Roman" pitchFamily="18" charset="0"/>
                    <a:cs typeface="Times New Roman" pitchFamily="18" charset="0"/>
                  </a:rPr>
                  <a:t>B</a:t>
                </a:r>
                <a:r>
                  <a:rPr lang="zh-CN" altLang="en-US" dirty="0"/>
                  <a:t>外侧；若 </a:t>
                </a:r>
                <a:r>
                  <a:rPr lang="en-US" altLang="zh-CN" i="1" dirty="0">
                    <a:latin typeface="Times New Roman" pitchFamily="18" charset="0"/>
                    <a:cs typeface="Times New Roman" pitchFamily="18" charset="0"/>
                  </a:rPr>
                  <a:t>λ </a:t>
                </a:r>
                <a:r>
                  <a:rPr lang="en-US" altLang="zh-CN" dirty="0"/>
                  <a:t>&gt; 1</a:t>
                </a:r>
                <a:r>
                  <a:rPr lang="zh-CN" altLang="en-US" dirty="0"/>
                  <a:t>，则此点在 </a:t>
                </a:r>
                <a:r>
                  <a:rPr lang="en-US" altLang="zh-CN" i="1" dirty="0">
                    <a:latin typeface="Times New Roman" pitchFamily="18" charset="0"/>
                    <a:cs typeface="Times New Roman" pitchFamily="18" charset="0"/>
                  </a:rPr>
                  <a:t>A</a:t>
                </a:r>
                <a:r>
                  <a:rPr lang="zh-CN" altLang="en-US" dirty="0"/>
                  <a:t>外侧。</a:t>
                </a:r>
                <a:endParaRPr lang="en-US" altLang="zh-CN" dirty="0"/>
              </a:p>
              <a:p>
                <a:r>
                  <a:rPr lang="zh-CN" altLang="en-US" dirty="0"/>
                  <a:t>视情况，有时也用一个点 </a:t>
                </a:r>
                <a:r>
                  <a:rPr lang="en-US" altLang="zh-CN" i="1" dirty="0">
                    <a:latin typeface="Times New Roman" pitchFamily="18" charset="0"/>
                    <a:cs typeface="Times New Roman" pitchFamily="18" charset="0"/>
                  </a:rPr>
                  <a:t>P</a:t>
                </a:r>
                <a:r>
                  <a:rPr lang="zh-CN" altLang="en-US" dirty="0"/>
                  <a:t>和一个方向矢量</a:t>
                </a:r>
                <a:r>
                  <a:rPr lang="en-US" altLang="zh-CN" b="1" i="1" dirty="0">
                    <a:latin typeface="Times New Roman" pitchFamily="18" charset="0"/>
                    <a:cs typeface="Times New Roman" pitchFamily="18" charset="0"/>
                  </a:rPr>
                  <a:t>v</a:t>
                </a:r>
                <a:r>
                  <a:rPr lang="zh-CN" altLang="en-US" dirty="0"/>
                  <a:t>来表示。则 </a:t>
                </a:r>
                <a14:m>
                  <m:oMath xmlns:m="http://schemas.openxmlformats.org/officeDocument/2006/math">
                    <m:r>
                      <a:rPr lang="en-US" altLang="zh-CN" i="1" smtClean="0">
                        <a:latin typeface="Cambria Math"/>
                      </a:rPr>
                      <m:t>∀</m:t>
                    </m:r>
                    <m:r>
                      <a:rPr lang="en-US" altLang="zh-CN" b="0" i="1" smtClean="0">
                        <a:latin typeface="Cambria Math"/>
                      </a:rPr>
                      <m:t>𝜆</m:t>
                    </m:r>
                    <m:r>
                      <a:rPr lang="en-US" altLang="zh-CN" b="0" i="1" smtClean="0">
                        <a:latin typeface="Cambria Math"/>
                      </a:rPr>
                      <m:t>∈</m:t>
                    </m:r>
                    <m:r>
                      <a:rPr lang="en-US" altLang="zh-CN" b="0" i="1" smtClean="0">
                        <a:latin typeface="Cambria Math"/>
                      </a:rPr>
                      <m:t>ℝ</m:t>
                    </m:r>
                    <m:r>
                      <a:rPr lang="en-US" altLang="zh-CN" b="0" i="1" smtClean="0">
                        <a:latin typeface="Cambria Math"/>
                      </a:rPr>
                      <m:t>,</m:t>
                    </m:r>
                    <m:r>
                      <a:rPr lang="en-US" altLang="zh-CN" b="0" i="1" smtClean="0">
                        <a:latin typeface="Cambria Math"/>
                      </a:rPr>
                      <m:t>𝑃</m:t>
                    </m:r>
                    <m:r>
                      <a:rPr lang="en-US" altLang="zh-CN" b="0" i="1" smtClean="0">
                        <a:latin typeface="Cambria Math"/>
                      </a:rPr>
                      <m:t>+</m:t>
                    </m:r>
                    <m:r>
                      <a:rPr lang="en-US" altLang="zh-CN" b="0" i="1" smtClean="0">
                        <a:latin typeface="Cambria Math"/>
                      </a:rPr>
                      <m:t>𝜆</m:t>
                    </m:r>
                    <m:r>
                      <a:rPr lang="en-US" altLang="zh-CN" b="1" i="1" smtClean="0">
                        <a:latin typeface="Cambria Math"/>
                      </a:rPr>
                      <m:t>𝒗</m:t>
                    </m:r>
                  </m:oMath>
                </a14:m>
                <a:r>
                  <a:rPr lang="zh-CN" altLang="en-US" dirty="0"/>
                  <a:t>代表直线上一点。</a:t>
                </a:r>
              </a:p>
              <a:p>
                <a:endParaRPr lang="zh-CN" altLang="en-US" dirty="0"/>
              </a:p>
            </p:txBody>
          </p:sp>
        </mc:Choice>
        <mc:Fallback xmlns="">
          <p:sp>
            <p:nvSpPr>
              <p:cNvPr id="3" name="内容占位符 2">
                <a:extLst>
                  <a:ext uri="{FF2B5EF4-FFF2-40B4-BE49-F238E27FC236}">
                    <a16:creationId xmlns:a16="http://schemas.microsoft.com/office/drawing/2014/main" id="{23A43C98-0D91-4A41-BB5E-E00324E09AB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721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BCBB7-2109-4A29-94AF-01716CE7EEDF}"/>
              </a:ext>
            </a:extLst>
          </p:cNvPr>
          <p:cNvSpPr>
            <a:spLocks noGrp="1"/>
          </p:cNvSpPr>
          <p:nvPr>
            <p:ph type="title"/>
          </p:nvPr>
        </p:nvSpPr>
        <p:spPr/>
        <p:txBody>
          <a:bodyPr/>
          <a:lstStyle/>
          <a:p>
            <a:r>
              <a:rPr lang="zh-CN" altLang="en-US" dirty="0"/>
              <a:t>点到直线的距离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7E6C30-444F-4DDD-B455-01F8B3CFA9EF}"/>
                  </a:ext>
                </a:extLst>
              </p:cNvPr>
              <p:cNvSpPr>
                <a:spLocks noGrp="1"/>
              </p:cNvSpPr>
              <p:nvPr>
                <p:ph idx="1"/>
              </p:nvPr>
            </p:nvSpPr>
            <p:spPr/>
            <p:txBody>
              <a:bodyPr/>
              <a:lstStyle/>
              <a:p>
                <a:r>
                  <a:rPr lang="zh-CN" altLang="en-US" dirty="0"/>
                  <a:t>若要计算点 </a:t>
                </a:r>
                <a:r>
                  <a:rPr lang="en-US" altLang="zh-CN" dirty="0"/>
                  <a:t>P</a:t>
                </a:r>
                <a:r>
                  <a:rPr lang="zh-CN" altLang="en-US" dirty="0"/>
                  <a:t>到直线 </a:t>
                </a:r>
                <a:r>
                  <a:rPr lang="en-US" altLang="zh-CN" dirty="0"/>
                  <a:t>AB</a:t>
                </a:r>
                <a:r>
                  <a:rPr lang="zh-CN" altLang="en-US" dirty="0"/>
                  <a:t>的距离，只需要计算 </a:t>
                </a:r>
                <a14:m>
                  <m:oMath xmlns:m="http://schemas.openxmlformats.org/officeDocument/2006/math">
                    <m:acc>
                      <m:accPr>
                        <m:chr m:val="⃑"/>
                        <m:ctrlPr>
                          <a:rPr lang="zh-CN" altLang="en-US" i="1">
                            <a:latin typeface="Cambria Math" panose="02040503050406030204" pitchFamily="18" charset="0"/>
                          </a:rPr>
                        </m:ctrlPr>
                      </m:accPr>
                      <m:e>
                        <m:r>
                          <a:rPr lang="en-US" altLang="zh-CN">
                            <a:latin typeface="Cambria Math" panose="02040503050406030204" pitchFamily="18" charset="0"/>
                          </a:rPr>
                          <m:t>𝐴𝑃</m:t>
                        </m:r>
                      </m:e>
                    </m:acc>
                  </m:oMath>
                </a14:m>
                <a:r>
                  <a:rPr lang="zh-CN" altLang="en-US" dirty="0"/>
                  <a:t> 与它到 </a:t>
                </a:r>
                <a14:m>
                  <m:oMath xmlns:m="http://schemas.openxmlformats.org/officeDocument/2006/math">
                    <m:acc>
                      <m:accPr>
                        <m:chr m:val="⃑"/>
                        <m:ctrlPr>
                          <a:rPr lang="zh-CN" altLang="en-US" i="1">
                            <a:latin typeface="Cambria Math" panose="02040503050406030204" pitchFamily="18" charset="0"/>
                          </a:rPr>
                        </m:ctrlPr>
                      </m:accPr>
                      <m:e>
                        <m:r>
                          <a:rPr lang="en-US" altLang="zh-CN">
                            <a:latin typeface="Cambria Math" panose="02040503050406030204" pitchFamily="18" charset="0"/>
                          </a:rPr>
                          <m:t>𝐴𝐵</m:t>
                        </m:r>
                      </m:e>
                    </m:acc>
                  </m:oMath>
                </a14:m>
                <a:r>
                  <a:rPr lang="zh-CN" altLang="en-US" dirty="0"/>
                  <a:t> 的投影之差的模即可。</a:t>
                </a:r>
                <a:endParaRPr lang="en-US" altLang="zh-CN" dirty="0"/>
              </a:p>
              <a:p>
                <a:r>
                  <a:rPr lang="zh-CN" altLang="en-US" dirty="0"/>
                  <a:t>即 </a:t>
                </a:r>
                <a14:m>
                  <m:oMath xmlns:m="http://schemas.openxmlformats.org/officeDocument/2006/math">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𝐴𝑃</m:t>
                            </m:r>
                          </m:e>
                        </m:acc>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𝐴𝐵</m:t>
                            </m:r>
                          </m:e>
                        </m:acc>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a:latin typeface="Cambria Math" panose="02040503050406030204" pitchFamily="18" charset="0"/>
                                  </a:rPr>
                                  <m:t>𝐴𝐵</m:t>
                                </m:r>
                              </m:e>
                            </m:acc>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𝐴𝑃</m:t>
                                </m:r>
                              </m:e>
                            </m:acc>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𝐴𝐵</m:t>
                                    </m:r>
                                  </m:e>
                                </m:acc>
                              </m:e>
                              <m:sup>
                                <m:r>
                                  <a:rPr lang="en-US" altLang="zh-CN">
                                    <a:latin typeface="Cambria Math" panose="02040503050406030204" pitchFamily="18" charset="0"/>
                                  </a:rPr>
                                  <m:t>2</m:t>
                                </m:r>
                              </m:sup>
                            </m:sSup>
                          </m:den>
                        </m:f>
                      </m:e>
                    </m:d>
                  </m:oMath>
                </a14:m>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B7E6C30-444F-4DDD-B455-01F8B3CFA9EF}"/>
                  </a:ext>
                </a:extLst>
              </p:cNvPr>
              <p:cNvSpPr>
                <a:spLocks noGrp="1" noRot="1" noChangeAspect="1" noMove="1" noResize="1" noEditPoints="1" noAdjustHandles="1" noChangeArrowheads="1" noChangeShapeType="1" noTextEdit="1"/>
              </p:cNvSpPr>
              <p:nvPr>
                <p:ph idx="1"/>
              </p:nvPr>
            </p:nvSpPr>
            <p:spPr>
              <a:blipFill>
                <a:blip r:embed="rId2"/>
                <a:stretch>
                  <a:fillRect l="-1043" t="-1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556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E90131-8217-4EB9-852C-D31E90B1B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51988"/>
            <a:ext cx="6096000" cy="3040887"/>
          </a:xfrm>
          <a:prstGeom prst="rect">
            <a:avLst/>
          </a:prstGeom>
        </p:spPr>
      </p:pic>
      <p:sp>
        <p:nvSpPr>
          <p:cNvPr id="2" name="标题 1">
            <a:extLst>
              <a:ext uri="{FF2B5EF4-FFF2-40B4-BE49-F238E27FC236}">
                <a16:creationId xmlns:a16="http://schemas.microsoft.com/office/drawing/2014/main" id="{F95533E5-87BD-46F4-BF3E-AAF8EB9F4E8C}"/>
              </a:ext>
            </a:extLst>
          </p:cNvPr>
          <p:cNvSpPr>
            <a:spLocks noGrp="1"/>
          </p:cNvSpPr>
          <p:nvPr>
            <p:ph type="title"/>
          </p:nvPr>
        </p:nvSpPr>
        <p:spPr/>
        <p:txBody>
          <a:bodyPr/>
          <a:lstStyle/>
          <a:p>
            <a:r>
              <a:rPr lang="zh-CN" altLang="en-US" dirty="0"/>
              <a:t>分点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2876D9-F02B-4467-8454-B84A00B5FE23}"/>
                  </a:ext>
                </a:extLst>
              </p:cNvPr>
              <p:cNvSpPr>
                <a:spLocks noGrp="1"/>
              </p:cNvSpPr>
              <p:nvPr>
                <p:ph idx="1"/>
              </p:nvPr>
            </p:nvSpPr>
            <p:spPr/>
            <p:txBody>
              <a:bodyPr/>
              <a:lstStyle/>
              <a:p>
                <a:r>
                  <a:rPr lang="zh-CN" altLang="en-US" dirty="0"/>
                  <a:t>如下图，若 </a:t>
                </a:r>
                <a:r>
                  <a:rPr lang="en-US" altLang="zh-CN" i="1" dirty="0"/>
                  <a:t>A</a:t>
                </a:r>
                <a:r>
                  <a:rPr lang="en-US" altLang="zh-CN" dirty="0"/>
                  <a:t>, </a:t>
                </a:r>
                <a:r>
                  <a:rPr lang="en-US" altLang="zh-CN" i="1" dirty="0"/>
                  <a:t>C</a:t>
                </a:r>
                <a:r>
                  <a:rPr lang="en-US" altLang="zh-CN" dirty="0"/>
                  <a:t>, </a:t>
                </a:r>
                <a:r>
                  <a:rPr lang="en-US" altLang="zh-CN" i="1" dirty="0"/>
                  <a:t>B</a:t>
                </a:r>
                <a:r>
                  <a:rPr lang="zh-CN" altLang="en-US" dirty="0"/>
                  <a:t>共线，且 </a:t>
                </a:r>
                <a14:m>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m:rPr>
                                    <m:sty m:val="p"/>
                                  </m:rPr>
                                  <a:rPr lang="en-US" altLang="zh-CN" i="1">
                                    <a:latin typeface="Cambria Math"/>
                                  </a:rPr>
                                  <m:t>AC</m:t>
                                </m:r>
                              </m:e>
                            </m:acc>
                          </m:e>
                        </m:d>
                      </m:num>
                      <m:den>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a:rPr>
                                  <m:t>𝐶𝐵</m:t>
                                </m:r>
                              </m:e>
                            </m:acc>
                          </m:e>
                        </m:d>
                      </m:den>
                    </m:f>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1</m:t>
                            </m:r>
                          </m:sub>
                        </m:sSub>
                      </m:num>
                      <m:den>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2</m:t>
                            </m:r>
                          </m:sub>
                        </m:sSub>
                      </m:den>
                    </m:f>
                  </m:oMath>
                </a14:m>
                <a:r>
                  <a:rPr lang="zh-CN" altLang="en-US" dirty="0"/>
                  <a:t>，则 </a:t>
                </a:r>
                <a14:m>
                  <m:oMath xmlns:m="http://schemas.openxmlformats.org/officeDocument/2006/math">
                    <m:r>
                      <a:rPr lang="en-US" altLang="zh-CN" b="0" i="1" smtClean="0">
                        <a:latin typeface="Cambria Math"/>
                      </a:rPr>
                      <m:t>𝐶</m:t>
                    </m:r>
                    <m:r>
                      <a:rPr lang="en-US" altLang="zh-CN" b="0" i="1" smtClean="0">
                        <a:latin typeface="Cambria Math"/>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2</m:t>
                            </m:r>
                          </m:sub>
                        </m:sSub>
                        <m:r>
                          <a:rPr lang="en-US" altLang="zh-CN" b="0" i="1" smtClean="0">
                            <a:latin typeface="Cambria Math"/>
                          </a:rPr>
                          <m:t>𝐴</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1</m:t>
                            </m:r>
                          </m:sub>
                        </m:sSub>
                        <m:r>
                          <a:rPr lang="en-US" altLang="zh-CN" b="0" i="1" smtClean="0">
                            <a:latin typeface="Cambria Math"/>
                          </a:rPr>
                          <m:t>𝐵</m:t>
                        </m:r>
                      </m:num>
                      <m:den>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𝜆</m:t>
                            </m:r>
                          </m:e>
                          <m:sub>
                            <m:r>
                              <a:rPr lang="en-US" altLang="zh-CN" b="0" i="1" smtClean="0">
                                <a:latin typeface="Cambria Math"/>
                              </a:rPr>
                              <m:t>2</m:t>
                            </m:r>
                          </m:sub>
                        </m:sSub>
                      </m:den>
                    </m:f>
                  </m:oMath>
                </a14:m>
                <a:r>
                  <a:rPr lang="zh-CN" altLang="en-US" dirty="0"/>
                  <a:t>。</a:t>
                </a:r>
                <a:endParaRPr lang="en-US" altLang="zh-CN" dirty="0"/>
              </a:p>
              <a:p>
                <a:r>
                  <a:rPr lang="zh-CN" altLang="en-US" dirty="0"/>
                  <a:t>特别地，若 </a:t>
                </a:r>
                <a:r>
                  <a:rPr lang="en-US" altLang="zh-CN" dirty="0"/>
                  <a:t>C </a:t>
                </a:r>
                <a:r>
                  <a:rPr lang="zh-CN" altLang="en-US" dirty="0"/>
                  <a:t>在 </a:t>
                </a:r>
                <a:r>
                  <a:rPr lang="en-US" altLang="zh-CN" dirty="0"/>
                  <a:t>A </a:t>
                </a:r>
                <a:r>
                  <a:rPr lang="zh-CN" altLang="en-US" dirty="0"/>
                  <a:t>外侧，则 </a:t>
                </a:r>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a:rPr>
                          <m:t>𝜆</m:t>
                        </m:r>
                      </m:e>
                      <m:sub>
                        <m:r>
                          <a:rPr lang="en-US" altLang="zh-CN" b="0" i="1" smtClean="0">
                            <a:latin typeface="Cambria Math"/>
                          </a:rPr>
                          <m:t>1</m:t>
                        </m:r>
                      </m:sub>
                    </m:sSub>
                    <m:r>
                      <a:rPr lang="en-US" altLang="zh-CN" b="0" i="1" smtClean="0">
                        <a:latin typeface="Cambria Math"/>
                      </a:rPr>
                      <m:t>&lt;0</m:t>
                    </m:r>
                  </m:oMath>
                </a14:m>
                <a:r>
                  <a:rPr lang="zh-CN" altLang="en-US" dirty="0"/>
                  <a:t>；若 </a:t>
                </a:r>
                <a:r>
                  <a:rPr lang="en-US" altLang="zh-CN" dirty="0"/>
                  <a:t>C </a:t>
                </a:r>
                <a:r>
                  <a:rPr lang="zh-CN" altLang="en-US" dirty="0"/>
                  <a:t>在 </a:t>
                </a:r>
                <a:r>
                  <a:rPr lang="en-US" altLang="zh-CN" dirty="0"/>
                  <a:t>B </a:t>
                </a:r>
                <a:r>
                  <a:rPr lang="zh-CN" altLang="en-US" dirty="0"/>
                  <a:t>外侧，则 </a:t>
                </a:r>
                <a14:m>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a:rPr>
                          <m:t>𝜆</m:t>
                        </m:r>
                      </m:e>
                      <m:sub>
                        <m:r>
                          <a:rPr lang="en-US" altLang="zh-CN" b="0" i="1" smtClean="0">
                            <a:latin typeface="Cambria Math"/>
                          </a:rPr>
                          <m:t>2</m:t>
                        </m:r>
                      </m:sub>
                    </m:sSub>
                    <m:r>
                      <a:rPr lang="en-US" altLang="zh-CN" b="0" i="1" smtClean="0">
                        <a:latin typeface="Cambria Math"/>
                      </a:rPr>
                      <m:t>&lt;0</m:t>
                    </m:r>
                  </m:oMath>
                </a14:m>
                <a:r>
                  <a:rPr lang="zh-CN" altLang="en-US" dirty="0"/>
                  <a:t>。此时上式仍然成立。</a:t>
                </a:r>
              </a:p>
              <a:p>
                <a:endParaRPr lang="zh-CN" altLang="en-US" dirty="0"/>
              </a:p>
            </p:txBody>
          </p:sp>
        </mc:Choice>
        <mc:Fallback xmlns="">
          <p:sp>
            <p:nvSpPr>
              <p:cNvPr id="3" name="内容占位符 2">
                <a:extLst>
                  <a:ext uri="{FF2B5EF4-FFF2-40B4-BE49-F238E27FC236}">
                    <a16:creationId xmlns:a16="http://schemas.microsoft.com/office/drawing/2014/main" id="{662876D9-F02B-4467-8454-B84A00B5FE23}"/>
                  </a:ext>
                </a:extLst>
              </p:cNvPr>
              <p:cNvSpPr>
                <a:spLocks noGrp="1" noRot="1" noChangeAspect="1" noMove="1" noResize="1" noEditPoints="1" noAdjustHandles="1" noChangeArrowheads="1" noChangeShapeType="1" noTextEdit="1"/>
              </p:cNvSpPr>
              <p:nvPr>
                <p:ph idx="1"/>
              </p:nvPr>
            </p:nvSpPr>
            <p:spPr>
              <a:blipFill>
                <a:blip r:embed="rId3"/>
                <a:stretch>
                  <a:fillRect l="-1043"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530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A06A63-3B0F-485C-94DF-2F3FFECC9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699" y="1941096"/>
            <a:ext cx="3593431" cy="3144252"/>
          </a:xfrm>
          <a:prstGeom prst="rect">
            <a:avLst/>
          </a:prstGeom>
        </p:spPr>
      </p:pic>
      <p:sp>
        <p:nvSpPr>
          <p:cNvPr id="2" name="标题 1">
            <a:extLst>
              <a:ext uri="{FF2B5EF4-FFF2-40B4-BE49-F238E27FC236}">
                <a16:creationId xmlns:a16="http://schemas.microsoft.com/office/drawing/2014/main" id="{F580C9F0-71A0-4082-8AD3-8C53D8793A4D}"/>
              </a:ext>
            </a:extLst>
          </p:cNvPr>
          <p:cNvSpPr>
            <a:spLocks noGrp="1"/>
          </p:cNvSpPr>
          <p:nvPr>
            <p:ph type="title"/>
          </p:nvPr>
        </p:nvSpPr>
        <p:spPr/>
        <p:txBody>
          <a:bodyPr/>
          <a:lstStyle/>
          <a:p>
            <a:r>
              <a:rPr lang="zh-CN" altLang="en-US" dirty="0"/>
              <a:t>两直线交点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0B9FB8-1955-4B4F-A6B2-C385018AFDEE}"/>
                  </a:ext>
                </a:extLst>
              </p:cNvPr>
              <p:cNvSpPr>
                <a:spLocks noGrp="1"/>
              </p:cNvSpPr>
              <p:nvPr>
                <p:ph idx="1"/>
              </p:nvPr>
            </p:nvSpPr>
            <p:spPr>
              <a:xfrm>
                <a:off x="838200" y="1825625"/>
                <a:ext cx="6449499" cy="4494964"/>
              </a:xfrm>
            </p:spPr>
            <p:txBody>
              <a:bodyPr/>
              <a:lstStyle/>
              <a:p>
                <a:r>
                  <a:rPr lang="zh-CN" altLang="en-US" dirty="0"/>
                  <a:t>首先排除平行或重合的情况（可以使用方向向量叉积是否为</a:t>
                </a:r>
                <a:r>
                  <a:rPr lang="en-US" altLang="zh-CN" dirty="0"/>
                  <a:t>0</a:t>
                </a:r>
                <a:r>
                  <a:rPr lang="zh-CN" altLang="en-US" dirty="0"/>
                  <a:t>判断）</a:t>
                </a:r>
                <a:endParaRPr lang="en-US" altLang="zh-CN" dirty="0"/>
              </a:p>
              <a:p>
                <a14:m>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a:rPr>
                                  <m:t>𝐴𝑂</m:t>
                                </m:r>
                              </m:e>
                            </m:acc>
                          </m:e>
                        </m:d>
                      </m:num>
                      <m:den>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a:rPr>
                                  <m:t>𝑂𝐵</m:t>
                                </m:r>
                              </m:e>
                            </m:acc>
                          </m:e>
                        </m:d>
                      </m:den>
                    </m:f>
                    <m:r>
                      <a:rPr lang="en-US" altLang="zh-CN" b="0" i="1" smtClean="0">
                        <a:latin typeface="Cambria Math"/>
                      </a:rPr>
                      <m:t>=</m:t>
                    </m:r>
                    <m:f>
                      <m:fPr>
                        <m:ctrlPr>
                          <a:rPr lang="en-US" altLang="zh-CN" b="0" i="1" smtClean="0">
                            <a:latin typeface="Cambria Math" panose="02040503050406030204" pitchFamily="18" charset="0"/>
                          </a:rPr>
                        </m:ctrlPr>
                      </m:fPr>
                      <m:num>
                        <m:r>
                          <m:rPr>
                            <m:sty m:val="p"/>
                          </m:rPr>
                          <a:rPr lang="en-US" altLang="zh-CN" b="0" i="0" smtClean="0">
                            <a:latin typeface="Cambria Math"/>
                          </a:rPr>
                          <m:t>S</m:t>
                        </m:r>
                        <m:r>
                          <a:rPr lang="en-US" altLang="zh-CN" b="0" i="1" smtClean="0">
                            <a:latin typeface="Cambria Math"/>
                          </a:rPr>
                          <m:t>(</m:t>
                        </m:r>
                        <m:r>
                          <m:rPr>
                            <m:sty m:val="p"/>
                          </m:rPr>
                          <a:rPr lang="en-US" altLang="zh-CN" b="0" i="0" smtClean="0">
                            <a:latin typeface="Cambria Math"/>
                          </a:rPr>
                          <m:t>Δ</m:t>
                        </m:r>
                        <m:r>
                          <a:rPr lang="en-US" altLang="zh-CN" b="0" i="1" smtClean="0">
                            <a:latin typeface="Cambria Math"/>
                          </a:rPr>
                          <m:t>𝐴𝐷𝐶</m:t>
                        </m:r>
                        <m:r>
                          <a:rPr lang="en-US" altLang="zh-CN" b="0" i="1" smtClean="0">
                            <a:latin typeface="Cambria Math"/>
                          </a:rPr>
                          <m:t>)</m:t>
                        </m:r>
                      </m:num>
                      <m:den>
                        <m:r>
                          <m:rPr>
                            <m:sty m:val="p"/>
                          </m:rPr>
                          <a:rPr lang="en-US" altLang="zh-CN" b="0" i="0" smtClean="0">
                            <a:latin typeface="Cambria Math"/>
                          </a:rPr>
                          <m:t>S</m:t>
                        </m:r>
                        <m:r>
                          <a:rPr lang="en-US" altLang="zh-CN" b="0" i="1" smtClean="0">
                            <a:latin typeface="Cambria Math"/>
                          </a:rPr>
                          <m:t>(</m:t>
                        </m:r>
                        <m:r>
                          <m:rPr>
                            <m:sty m:val="p"/>
                          </m:rPr>
                          <a:rPr lang="en-US" altLang="zh-CN" b="0" i="0" smtClean="0">
                            <a:latin typeface="Cambria Math"/>
                          </a:rPr>
                          <m:t>Δ</m:t>
                        </m:r>
                        <m:r>
                          <a:rPr lang="en-US" altLang="zh-CN" b="0" i="1" smtClean="0">
                            <a:latin typeface="Cambria Math"/>
                          </a:rPr>
                          <m:t>𝐵𝐶𝐷</m:t>
                        </m:r>
                        <m:r>
                          <a:rPr lang="en-US" altLang="zh-CN" b="0" i="1" smtClean="0">
                            <a:latin typeface="Cambria Math"/>
                          </a:rPr>
                          <m:t>)</m:t>
                        </m:r>
                      </m:den>
                    </m:f>
                    <m:r>
                      <a:rPr lang="en-US" altLang="zh-CN" b="0" i="1" smtClean="0">
                        <a:latin typeface="Cambria Math"/>
                      </a:rPr>
                      <m:t>=</m:t>
                    </m:r>
                    <m:f>
                      <m:fPr>
                        <m:ctrlPr>
                          <a:rPr lang="en-US" altLang="zh-CN" b="0" i="1" smtClean="0">
                            <a:latin typeface="Cambria Math" panose="02040503050406030204" pitchFamily="18" charset="0"/>
                          </a:rPr>
                        </m:ctrlPr>
                      </m:fPr>
                      <m:num>
                        <m:acc>
                          <m:accPr>
                            <m:chr m:val="⃑"/>
                            <m:ctrlPr>
                              <a:rPr lang="en-US" altLang="zh-CN" b="0" i="1" smtClean="0">
                                <a:latin typeface="Cambria Math" panose="02040503050406030204" pitchFamily="18" charset="0"/>
                              </a:rPr>
                            </m:ctrlPr>
                          </m:accPr>
                          <m:e>
                            <m:r>
                              <a:rPr lang="en-US" altLang="zh-CN" b="0" i="1" smtClean="0">
                                <a:latin typeface="Cambria Math"/>
                              </a:rPr>
                              <m:t>𝐴𝐷</m:t>
                            </m:r>
                          </m:e>
                        </m:acc>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𝐴𝐶</m:t>
                            </m:r>
                          </m:e>
                        </m:acc>
                      </m:num>
                      <m:den>
                        <m:acc>
                          <m:accPr>
                            <m:chr m:val="⃑"/>
                            <m:ctrlPr>
                              <a:rPr lang="en-US" altLang="zh-CN" b="0" i="1" smtClean="0">
                                <a:latin typeface="Cambria Math" panose="02040503050406030204" pitchFamily="18" charset="0"/>
                              </a:rPr>
                            </m:ctrlPr>
                          </m:accPr>
                          <m:e>
                            <m:r>
                              <a:rPr lang="en-US" altLang="zh-CN" b="0" i="1" smtClean="0">
                                <a:latin typeface="Cambria Math"/>
                              </a:rPr>
                              <m:t>𝐵𝐶</m:t>
                            </m:r>
                          </m:e>
                        </m:acc>
                        <m:r>
                          <a:rPr lang="en-US" altLang="zh-CN" b="0" i="1" smtClean="0">
                            <a:latin typeface="Cambria Math"/>
                          </a:rPr>
                          <m:t>×</m:t>
                        </m:r>
                        <m:acc>
                          <m:accPr>
                            <m:chr m:val="⃑"/>
                            <m:ctrlPr>
                              <a:rPr lang="en-US" altLang="zh-CN" b="0" i="1" smtClean="0">
                                <a:latin typeface="Cambria Math" panose="02040503050406030204" pitchFamily="18" charset="0"/>
                              </a:rPr>
                            </m:ctrlPr>
                          </m:accPr>
                          <m:e>
                            <m:r>
                              <a:rPr lang="en-US" altLang="zh-CN" b="0" i="1" smtClean="0">
                                <a:latin typeface="Cambria Math"/>
                              </a:rPr>
                              <m:t>𝐵𝐷</m:t>
                            </m:r>
                          </m:e>
                        </m:acc>
                      </m:den>
                    </m:f>
                  </m:oMath>
                </a14:m>
                <a:r>
                  <a:rPr lang="en-US" altLang="zh-CN" dirty="0"/>
                  <a:t>.</a:t>
                </a:r>
              </a:p>
              <a:p>
                <a:r>
                  <a:rPr lang="zh-CN" altLang="en-US" dirty="0"/>
                  <a:t>计算分点即可得到点 </a:t>
                </a:r>
                <a:r>
                  <a:rPr lang="en-US" altLang="zh-CN" i="1" dirty="0">
                    <a:latin typeface="Times New Roman" pitchFamily="18" charset="0"/>
                    <a:cs typeface="Times New Roman" pitchFamily="18" charset="0"/>
                  </a:rPr>
                  <a:t>O</a:t>
                </a:r>
                <a:r>
                  <a:rPr lang="en-US" altLang="zh-CN" dirty="0"/>
                  <a:t>.</a:t>
                </a:r>
              </a:p>
              <a:p>
                <a:r>
                  <a:rPr lang="zh-CN" altLang="en-US" dirty="0"/>
                  <a:t>注意上式中 </a:t>
                </a:r>
                <a:r>
                  <a:rPr lang="en-US" altLang="zh-CN" i="1" dirty="0">
                    <a:latin typeface="Times New Roman" pitchFamily="18" charset="0"/>
                    <a:cs typeface="Times New Roman" pitchFamily="18" charset="0"/>
                  </a:rPr>
                  <a:t>A</a:t>
                </a:r>
                <a:r>
                  <a:rPr lang="zh-CN" altLang="en-US" dirty="0"/>
                  <a:t>和 </a:t>
                </a:r>
                <a:r>
                  <a:rPr lang="en-US" altLang="zh-CN" i="1" dirty="0">
                    <a:latin typeface="Times New Roman" pitchFamily="18" charset="0"/>
                    <a:cs typeface="Times New Roman" pitchFamily="18" charset="0"/>
                  </a:rPr>
                  <a:t>B</a:t>
                </a:r>
                <a:r>
                  <a:rPr lang="zh-CN" altLang="en-US" dirty="0"/>
                  <a:t>叉积顺序相反。</a:t>
                </a:r>
                <a:endParaRPr lang="en-US" altLang="zh-CN" dirty="0"/>
              </a:p>
              <a:p>
                <a:r>
                  <a:rPr lang="zh-CN" altLang="en-US" dirty="0"/>
                  <a:t>按照有向面积，此方法在交点不在线段 </a:t>
                </a:r>
                <a:r>
                  <a:rPr lang="en-US" altLang="zh-CN" i="1" dirty="0">
                    <a:latin typeface="Times New Roman" pitchFamily="18" charset="0"/>
                    <a:cs typeface="Times New Roman" pitchFamily="18" charset="0"/>
                  </a:rPr>
                  <a:t>AB</a:t>
                </a:r>
                <a:r>
                  <a:rPr lang="zh-CN" altLang="en-US" dirty="0"/>
                  <a:t>上，甚至也不在线段 </a:t>
                </a:r>
                <a:r>
                  <a:rPr lang="en-US" altLang="zh-CN" i="1" dirty="0">
                    <a:latin typeface="Times New Roman" pitchFamily="18" charset="0"/>
                    <a:cs typeface="Times New Roman" pitchFamily="18" charset="0"/>
                  </a:rPr>
                  <a:t>CD</a:t>
                </a:r>
                <a:r>
                  <a:rPr lang="zh-CN" altLang="en-US" dirty="0"/>
                  <a:t>上时亦成立。</a:t>
                </a:r>
              </a:p>
              <a:p>
                <a:endParaRPr lang="zh-CN" altLang="en-US" dirty="0"/>
              </a:p>
            </p:txBody>
          </p:sp>
        </mc:Choice>
        <mc:Fallback xmlns="">
          <p:sp>
            <p:nvSpPr>
              <p:cNvPr id="3" name="内容占位符 2">
                <a:extLst>
                  <a:ext uri="{FF2B5EF4-FFF2-40B4-BE49-F238E27FC236}">
                    <a16:creationId xmlns:a16="http://schemas.microsoft.com/office/drawing/2014/main" id="{840B9FB8-1955-4B4F-A6B2-C385018AFDEE}"/>
                  </a:ext>
                </a:extLst>
              </p:cNvPr>
              <p:cNvSpPr>
                <a:spLocks noGrp="1" noRot="1" noChangeAspect="1" noMove="1" noResize="1" noEditPoints="1" noAdjustHandles="1" noChangeArrowheads="1" noChangeShapeType="1" noTextEdit="1"/>
              </p:cNvSpPr>
              <p:nvPr>
                <p:ph idx="1"/>
              </p:nvPr>
            </p:nvSpPr>
            <p:spPr>
              <a:xfrm>
                <a:off x="838200" y="1825625"/>
                <a:ext cx="6449499" cy="4494964"/>
              </a:xfrm>
              <a:blipFill>
                <a:blip r:embed="rId3"/>
                <a:stretch>
                  <a:fillRect l="-1703" t="-2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763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2EEE0-86B4-4A3F-9AD2-4288D0FBFFF1}"/>
              </a:ext>
            </a:extLst>
          </p:cNvPr>
          <p:cNvSpPr>
            <a:spLocks noGrp="1"/>
          </p:cNvSpPr>
          <p:nvPr>
            <p:ph type="title"/>
          </p:nvPr>
        </p:nvSpPr>
        <p:spPr/>
        <p:txBody>
          <a:bodyPr/>
          <a:lstStyle/>
          <a:p>
            <a:r>
              <a:rPr lang="zh-CN" altLang="en-US" dirty="0"/>
              <a:t>两线段的交点</a:t>
            </a:r>
          </a:p>
        </p:txBody>
      </p:sp>
      <p:sp>
        <p:nvSpPr>
          <p:cNvPr id="3" name="内容占位符 2">
            <a:extLst>
              <a:ext uri="{FF2B5EF4-FFF2-40B4-BE49-F238E27FC236}">
                <a16:creationId xmlns:a16="http://schemas.microsoft.com/office/drawing/2014/main" id="{A5077E26-D96C-4AE2-82A9-83CB858F3BB9}"/>
              </a:ext>
            </a:extLst>
          </p:cNvPr>
          <p:cNvSpPr>
            <a:spLocks noGrp="1"/>
          </p:cNvSpPr>
          <p:nvPr>
            <p:ph idx="1"/>
          </p:nvPr>
        </p:nvSpPr>
        <p:spPr/>
        <p:txBody>
          <a:bodyPr/>
          <a:lstStyle/>
          <a:p>
            <a:r>
              <a:rPr lang="zh-CN" altLang="en-US" dirty="0"/>
              <a:t>求出直线的交点，然后其判断是否在两条线段上即可。</a:t>
            </a:r>
            <a:endParaRPr lang="en-US" altLang="zh-CN" dirty="0"/>
          </a:p>
          <a:p>
            <a:r>
              <a:rPr lang="zh-CN" altLang="en-US" dirty="0"/>
              <a:t>若判断两线段是否相交，则要注意平行不一定不相交，两条线段可能有重合部分或重合点。</a:t>
            </a:r>
            <a:endParaRPr lang="en-US" altLang="zh-CN" dirty="0"/>
          </a:p>
          <a:p>
            <a:r>
              <a:rPr lang="zh-CN" altLang="en-US" dirty="0"/>
              <a:t>判断两线段是否相交的具体方法：</a:t>
            </a:r>
            <a:endParaRPr lang="en-US" altLang="zh-CN" dirty="0"/>
          </a:p>
          <a:p>
            <a:r>
              <a:rPr lang="zh-CN" altLang="en-US" dirty="0"/>
              <a:t>先：快速排斥，然后：跨立实验</a:t>
            </a:r>
            <a:endParaRPr lang="en-US" altLang="zh-CN" dirty="0"/>
          </a:p>
          <a:p>
            <a:endParaRPr lang="zh-CN" altLang="en-US" dirty="0"/>
          </a:p>
          <a:p>
            <a:pPr marL="0" indent="0">
              <a:buNone/>
            </a:pPr>
            <a:endParaRPr lang="zh-CN" altLang="en-US" dirty="0"/>
          </a:p>
        </p:txBody>
      </p:sp>
    </p:spTree>
    <p:extLst>
      <p:ext uri="{BB962C8B-B14F-4D97-AF65-F5344CB8AC3E}">
        <p14:creationId xmlns:p14="http://schemas.microsoft.com/office/powerpoint/2010/main" val="254233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2015.cnblogs.com/blog/962849/201612/962849-20161224213153729-962691889.png">
            <a:extLst>
              <a:ext uri="{FF2B5EF4-FFF2-40B4-BE49-F238E27FC236}">
                <a16:creationId xmlns:a16="http://schemas.microsoft.com/office/drawing/2014/main" id="{4AEC9B5E-41AA-49C3-B2AA-5395F4AEE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537" y="0"/>
            <a:ext cx="4748463" cy="257729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B7E4015-7262-4587-AA5F-A305B133A7CA}"/>
              </a:ext>
            </a:extLst>
          </p:cNvPr>
          <p:cNvSpPr>
            <a:spLocks noGrp="1"/>
          </p:cNvSpPr>
          <p:nvPr>
            <p:ph type="title"/>
          </p:nvPr>
        </p:nvSpPr>
        <p:spPr/>
        <p:txBody>
          <a:bodyPr/>
          <a:lstStyle/>
          <a:p>
            <a:r>
              <a:rPr lang="zh-CN" altLang="en-US" dirty="0"/>
              <a:t>快速排斥</a:t>
            </a:r>
          </a:p>
        </p:txBody>
      </p:sp>
      <p:sp>
        <p:nvSpPr>
          <p:cNvPr id="3" name="内容占位符 2">
            <a:extLst>
              <a:ext uri="{FF2B5EF4-FFF2-40B4-BE49-F238E27FC236}">
                <a16:creationId xmlns:a16="http://schemas.microsoft.com/office/drawing/2014/main" id="{4765E910-977E-4314-B23B-858BBE682D5A}"/>
              </a:ext>
            </a:extLst>
          </p:cNvPr>
          <p:cNvSpPr>
            <a:spLocks noGrp="1"/>
          </p:cNvSpPr>
          <p:nvPr>
            <p:ph idx="1"/>
          </p:nvPr>
        </p:nvSpPr>
        <p:spPr/>
        <p:txBody>
          <a:bodyPr/>
          <a:lstStyle/>
          <a:p>
            <a:r>
              <a:rPr lang="zh-CN" altLang="en-US" dirty="0"/>
              <a:t>初步判断两条线段是否相交</a:t>
            </a:r>
            <a:endParaRPr lang="en-US" altLang="zh-CN" dirty="0"/>
          </a:p>
          <a:p>
            <a:r>
              <a:rPr lang="en-US" altLang="zh-CN" dirty="0"/>
              <a:t>1.</a:t>
            </a:r>
            <a:r>
              <a:rPr lang="zh-CN" altLang="en-US" dirty="0"/>
              <a:t>线段</a:t>
            </a:r>
            <a:r>
              <a:rPr lang="en-US" altLang="zh-CN" dirty="0"/>
              <a:t>ab</a:t>
            </a:r>
            <a:r>
              <a:rPr lang="zh-CN" altLang="en-US" dirty="0"/>
              <a:t>的低点低于或等于</a:t>
            </a:r>
            <a:r>
              <a:rPr lang="en-US" altLang="zh-CN" dirty="0"/>
              <a:t>cd</a:t>
            </a:r>
            <a:r>
              <a:rPr lang="zh-CN" altLang="en-US" dirty="0"/>
              <a:t>的最高点</a:t>
            </a:r>
            <a:endParaRPr lang="en-US" altLang="zh-CN" dirty="0"/>
          </a:p>
          <a:p>
            <a:r>
              <a:rPr lang="en-US" altLang="zh-CN" dirty="0"/>
              <a:t>2.cd</a:t>
            </a:r>
            <a:r>
              <a:rPr lang="zh-CN" altLang="en-US" dirty="0"/>
              <a:t>的最左端小于或等于</a:t>
            </a:r>
            <a:r>
              <a:rPr lang="en-US" altLang="zh-CN" dirty="0"/>
              <a:t>ab</a:t>
            </a:r>
            <a:r>
              <a:rPr lang="zh-CN" altLang="en-US" dirty="0"/>
              <a:t>的最右端</a:t>
            </a:r>
            <a:endParaRPr lang="en-US" altLang="zh-CN" dirty="0"/>
          </a:p>
          <a:p>
            <a:r>
              <a:rPr lang="en-US" altLang="zh-CN" dirty="0"/>
              <a:t>3.cd</a:t>
            </a:r>
            <a:r>
              <a:rPr lang="zh-CN" altLang="en-US" dirty="0"/>
              <a:t>的最低点低于或等于</a:t>
            </a:r>
            <a:r>
              <a:rPr lang="en-US" altLang="zh-CN" dirty="0"/>
              <a:t>ab</a:t>
            </a:r>
            <a:r>
              <a:rPr lang="zh-CN" altLang="en-US" dirty="0"/>
              <a:t>的最高点</a:t>
            </a:r>
          </a:p>
          <a:p>
            <a:r>
              <a:rPr lang="en-US" altLang="zh-CN" dirty="0"/>
              <a:t>4.ab</a:t>
            </a:r>
            <a:r>
              <a:rPr lang="zh-CN" altLang="en-US" dirty="0"/>
              <a:t>的最左端小于或等于</a:t>
            </a:r>
            <a:r>
              <a:rPr lang="en-US" altLang="zh-CN" dirty="0"/>
              <a:t>cd</a:t>
            </a:r>
            <a:r>
              <a:rPr lang="zh-CN" altLang="en-US" dirty="0"/>
              <a:t>的最右端</a:t>
            </a:r>
          </a:p>
          <a:p>
            <a:endParaRPr lang="zh-CN" altLang="en-US" dirty="0"/>
          </a:p>
        </p:txBody>
      </p:sp>
      <p:sp>
        <p:nvSpPr>
          <p:cNvPr id="4" name="Rectangle 3">
            <a:extLst>
              <a:ext uri="{FF2B5EF4-FFF2-40B4-BE49-F238E27FC236}">
                <a16:creationId xmlns:a16="http://schemas.microsoft.com/office/drawing/2014/main" id="{BAB29709-E31E-4D2A-8EDA-C09A52A6830D}"/>
              </a:ext>
            </a:extLst>
          </p:cNvPr>
          <p:cNvSpPr>
            <a:spLocks noChangeArrowheads="1"/>
          </p:cNvSpPr>
          <p:nvPr/>
        </p:nvSpPr>
        <p:spPr bwMode="auto">
          <a:xfrm>
            <a:off x="473307" y="4613041"/>
            <a:ext cx="1124538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if</a:t>
            </a:r>
            <a:r>
              <a:rPr kumimoji="0" lang="zh-CN"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(min(a.x,b.x)&lt;=max(c.x,d.x) &amp;&amp; min(c.y,d.y)&lt;=max(a.y,b.y)</a:t>
            </a:r>
            <a:endParaRPr kumimoji="0" lang="en-US"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&amp;&amp;min(c.x,d.x)&lt;=max(a.x,b.x) &amp;&amp; min(a.y,b.y)&lt;=max(c.y,d.y)) </a:t>
            </a:r>
            <a:br>
              <a:rPr kumimoji="0" lang="zh-CN"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zh-CN" altLang="zh-CN" sz="2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return</a:t>
            </a:r>
            <a:r>
              <a:rPr kumimoji="0" lang="zh-CN"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2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true</a:t>
            </a:r>
            <a:r>
              <a:rPr kumimoji="0" lang="zh-CN" altLang="zh-CN"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zh-CN" altLang="zh-CN" sz="2000" b="1" i="0" u="none" strike="noStrike" cap="none" normalizeH="0" baseline="0" dirty="0">
                <a:ln>
                  <a:noFill/>
                </a:ln>
                <a:solidFill>
                  <a:schemeClr val="tx1"/>
                </a:solidFill>
                <a:effectLst/>
              </a:rPr>
              <a:t> </a:t>
            </a:r>
            <a:endParaRPr kumimoji="0" lang="zh-CN" altLang="zh-CN" sz="5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536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2015.cnblogs.com/blog/962849/201612/962849-20161224213308323-370353362.png">
            <a:extLst>
              <a:ext uri="{FF2B5EF4-FFF2-40B4-BE49-F238E27FC236}">
                <a16:creationId xmlns:a16="http://schemas.microsoft.com/office/drawing/2014/main" id="{87C68041-32BD-4F70-9B50-CA0692463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50" y="3429000"/>
            <a:ext cx="3562350" cy="31146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99BDB53-C0A3-4FD2-B3EC-425C7D248451}"/>
              </a:ext>
            </a:extLst>
          </p:cNvPr>
          <p:cNvSpPr>
            <a:spLocks noGrp="1"/>
          </p:cNvSpPr>
          <p:nvPr>
            <p:ph type="title"/>
          </p:nvPr>
        </p:nvSpPr>
        <p:spPr/>
        <p:txBody>
          <a:bodyPr/>
          <a:lstStyle/>
          <a:p>
            <a:r>
              <a:rPr lang="zh-CN" altLang="en-US" dirty="0"/>
              <a:t>跨立实验</a:t>
            </a:r>
          </a:p>
        </p:txBody>
      </p:sp>
      <p:sp>
        <p:nvSpPr>
          <p:cNvPr id="3" name="内容占位符 2">
            <a:extLst>
              <a:ext uri="{FF2B5EF4-FFF2-40B4-BE49-F238E27FC236}">
                <a16:creationId xmlns:a16="http://schemas.microsoft.com/office/drawing/2014/main" id="{C328A81B-0C47-4BDB-97FC-B4898989664A}"/>
              </a:ext>
            </a:extLst>
          </p:cNvPr>
          <p:cNvSpPr>
            <a:spLocks noGrp="1"/>
          </p:cNvSpPr>
          <p:nvPr>
            <p:ph idx="1"/>
          </p:nvPr>
        </p:nvSpPr>
        <p:spPr/>
        <p:txBody>
          <a:bodyPr/>
          <a:lstStyle/>
          <a:p>
            <a:r>
              <a:rPr lang="zh-CN" altLang="en-US" dirty="0"/>
              <a:t>如果两条线段相交，那么必须跨立，就是以一条线段为标准，另一条线段的两端点一定在这条线段的两段</a:t>
            </a:r>
          </a:p>
          <a:p>
            <a:r>
              <a:rPr lang="zh-CN" altLang="en-US" dirty="0"/>
              <a:t>也就是说</a:t>
            </a:r>
            <a:r>
              <a:rPr lang="en-US" altLang="zh-CN" dirty="0"/>
              <a:t>a b</a:t>
            </a:r>
            <a:r>
              <a:rPr lang="zh-CN" altLang="en-US" dirty="0"/>
              <a:t>两点在线段</a:t>
            </a:r>
            <a:r>
              <a:rPr lang="en-US" altLang="zh-CN" dirty="0"/>
              <a:t>cd</a:t>
            </a:r>
            <a:r>
              <a:rPr lang="zh-CN" altLang="en-US" dirty="0"/>
              <a:t>的两端，</a:t>
            </a:r>
            <a:r>
              <a:rPr lang="en-US" altLang="zh-CN" dirty="0"/>
              <a:t>c d</a:t>
            </a:r>
            <a:r>
              <a:rPr lang="zh-CN" altLang="en-US" dirty="0"/>
              <a:t>两点在线段</a:t>
            </a:r>
            <a:r>
              <a:rPr lang="en-US" altLang="zh-CN" dirty="0"/>
              <a:t>ab</a:t>
            </a:r>
            <a:r>
              <a:rPr lang="zh-CN" altLang="en-US" dirty="0"/>
              <a:t>的两端</a:t>
            </a:r>
            <a:endParaRPr lang="en-US" altLang="zh-CN" dirty="0"/>
          </a:p>
          <a:p>
            <a:r>
              <a:rPr lang="en-US" altLang="zh-CN" dirty="0"/>
              <a:t>(ca x cd)·(</a:t>
            </a:r>
            <a:r>
              <a:rPr lang="en-US" altLang="zh-CN" dirty="0" err="1"/>
              <a:t>cb</a:t>
            </a:r>
            <a:r>
              <a:rPr lang="en-US" altLang="zh-CN" dirty="0"/>
              <a:t> x cd)&lt;=0 </a:t>
            </a:r>
            <a:r>
              <a:rPr lang="zh-CN" altLang="en-US" dirty="0"/>
              <a:t>则说明</a:t>
            </a:r>
            <a:r>
              <a:rPr lang="en-US" altLang="zh-CN" dirty="0"/>
              <a:t>ca </a:t>
            </a:r>
            <a:r>
              <a:rPr lang="en-US" altLang="zh-CN" dirty="0" err="1"/>
              <a:t>cb</a:t>
            </a:r>
            <a:r>
              <a:rPr lang="zh-CN" altLang="en-US" dirty="0"/>
              <a:t>先对于</a:t>
            </a:r>
            <a:r>
              <a:rPr lang="en-US" altLang="zh-CN" dirty="0"/>
              <a:t>cd</a:t>
            </a:r>
            <a:r>
              <a:rPr lang="zh-CN" altLang="en-US" dirty="0"/>
              <a:t>的方向不同，则</a:t>
            </a:r>
            <a:r>
              <a:rPr lang="en-US" altLang="zh-CN" dirty="0"/>
              <a:t>a b</a:t>
            </a:r>
            <a:r>
              <a:rPr lang="zh-CN" altLang="en-US" dirty="0"/>
              <a:t>在线段</a:t>
            </a:r>
            <a:r>
              <a:rPr lang="en-US" altLang="zh-CN" dirty="0"/>
              <a:t>cd</a:t>
            </a:r>
            <a:r>
              <a:rPr lang="zh-CN" altLang="en-US" dirty="0"/>
              <a:t>的两侧</a:t>
            </a:r>
          </a:p>
          <a:p>
            <a:pPr marL="0" indent="0">
              <a:buNone/>
            </a:pPr>
            <a:endParaRPr lang="zh-CN" altLang="en-US" dirty="0"/>
          </a:p>
        </p:txBody>
      </p:sp>
    </p:spTree>
    <p:extLst>
      <p:ext uri="{BB962C8B-B14F-4D97-AF65-F5344CB8AC3E}">
        <p14:creationId xmlns:p14="http://schemas.microsoft.com/office/powerpoint/2010/main" val="130636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97374-DE3E-4B15-87B0-3F57468ECF50}"/>
              </a:ext>
            </a:extLst>
          </p:cNvPr>
          <p:cNvSpPr>
            <a:spLocks noGrp="1"/>
          </p:cNvSpPr>
          <p:nvPr>
            <p:ph type="title"/>
          </p:nvPr>
        </p:nvSpPr>
        <p:spPr/>
        <p:txBody>
          <a:bodyPr/>
          <a:lstStyle/>
          <a:p>
            <a:r>
              <a:rPr lang="zh-CN" altLang="en-US" dirty="0"/>
              <a:t>计算几何通常研究的对象：</a:t>
            </a:r>
          </a:p>
        </p:txBody>
      </p:sp>
      <p:sp>
        <p:nvSpPr>
          <p:cNvPr id="3" name="内容占位符 2">
            <a:extLst>
              <a:ext uri="{FF2B5EF4-FFF2-40B4-BE49-F238E27FC236}">
                <a16:creationId xmlns:a16="http://schemas.microsoft.com/office/drawing/2014/main" id="{65CCF85E-997D-43C5-BCD4-690C00D394A7}"/>
              </a:ext>
            </a:extLst>
          </p:cNvPr>
          <p:cNvSpPr>
            <a:spLocks noGrp="1"/>
          </p:cNvSpPr>
          <p:nvPr>
            <p:ph idx="1"/>
          </p:nvPr>
        </p:nvSpPr>
        <p:spPr/>
        <p:txBody>
          <a:bodyPr/>
          <a:lstStyle/>
          <a:p>
            <a:r>
              <a:rPr lang="zh-CN" altLang="en-US" dirty="0"/>
              <a:t>矢量</a:t>
            </a:r>
            <a:endParaRPr lang="en-US" altLang="zh-CN" dirty="0"/>
          </a:p>
          <a:p>
            <a:r>
              <a:rPr lang="zh-CN" altLang="en-US" dirty="0"/>
              <a:t>点</a:t>
            </a:r>
            <a:endParaRPr lang="en-US" altLang="zh-CN" dirty="0"/>
          </a:p>
          <a:p>
            <a:r>
              <a:rPr lang="zh-CN" altLang="en-US" dirty="0"/>
              <a:t>直线</a:t>
            </a:r>
            <a:endParaRPr lang="en-US" altLang="zh-CN" dirty="0"/>
          </a:p>
          <a:p>
            <a:endParaRPr lang="zh-CN" altLang="en-US" dirty="0"/>
          </a:p>
        </p:txBody>
      </p:sp>
      <p:sp>
        <p:nvSpPr>
          <p:cNvPr id="4" name="标题 1">
            <a:extLst>
              <a:ext uri="{FF2B5EF4-FFF2-40B4-BE49-F238E27FC236}">
                <a16:creationId xmlns:a16="http://schemas.microsoft.com/office/drawing/2014/main" id="{AC5E861A-ADAA-45CF-87FB-611896CD2CDF}"/>
              </a:ext>
            </a:extLst>
          </p:cNvPr>
          <p:cNvSpPr txBox="1">
            <a:spLocks/>
          </p:cNvSpPr>
          <p:nvPr/>
        </p:nvSpPr>
        <p:spPr>
          <a:xfrm>
            <a:off x="4272455" y="2420007"/>
            <a:ext cx="4548352" cy="20179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首先对计算几何中包含的常见运算做简要复习和介绍</a:t>
            </a:r>
          </a:p>
        </p:txBody>
      </p:sp>
    </p:spTree>
    <p:extLst>
      <p:ext uri="{BB962C8B-B14F-4D97-AF65-F5344CB8AC3E}">
        <p14:creationId xmlns:p14="http://schemas.microsoft.com/office/powerpoint/2010/main" val="245598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DD048-A297-45BE-BC21-817AB58F108B}"/>
              </a:ext>
            </a:extLst>
          </p:cNvPr>
          <p:cNvSpPr>
            <a:spLocks noGrp="1"/>
          </p:cNvSpPr>
          <p:nvPr>
            <p:ph type="title"/>
          </p:nvPr>
        </p:nvSpPr>
        <p:spPr/>
        <p:txBody>
          <a:bodyPr/>
          <a:lstStyle/>
          <a:p>
            <a:r>
              <a:rPr lang="zh-CN" altLang="en-US" dirty="0"/>
              <a:t>跨立实验的代码实现</a:t>
            </a:r>
          </a:p>
        </p:txBody>
      </p:sp>
      <p:sp>
        <p:nvSpPr>
          <p:cNvPr id="3" name="内容占位符 2">
            <a:extLst>
              <a:ext uri="{FF2B5EF4-FFF2-40B4-BE49-F238E27FC236}">
                <a16:creationId xmlns:a16="http://schemas.microsoft.com/office/drawing/2014/main" id="{049DDCE3-8C46-4C6B-84A8-848C88AA3CD3}"/>
              </a:ext>
            </a:extLst>
          </p:cNvPr>
          <p:cNvSpPr>
            <a:spLocks noGrp="1"/>
          </p:cNvSpPr>
          <p:nvPr>
            <p:ph idx="1"/>
          </p:nvPr>
        </p:nvSpPr>
        <p:spPr/>
        <p:txBody>
          <a:bodyPr/>
          <a:lstStyle/>
          <a:p>
            <a:r>
              <a:rPr lang="en-US" altLang="zh-CN" dirty="0">
                <a:solidFill>
                  <a:srgbClr val="0000FF"/>
                </a:solidFill>
                <a:effectLst/>
                <a:latin typeface="Courier New" panose="02070309020205020404" pitchFamily="49" charset="0"/>
              </a:rPr>
              <a:t>double</a:t>
            </a:r>
            <a:r>
              <a:rPr lang="en-US" altLang="zh-CN" dirty="0"/>
              <a:t> </a:t>
            </a:r>
            <a:r>
              <a:rPr lang="en-US" altLang="zh-CN" dirty="0" err="1"/>
              <a:t>u,v,w,z</a:t>
            </a:r>
            <a:r>
              <a:rPr lang="en-US" altLang="zh-CN" dirty="0"/>
              <a:t>;</a:t>
            </a:r>
            <a:r>
              <a:rPr lang="en-US" altLang="zh-CN" dirty="0">
                <a:solidFill>
                  <a:srgbClr val="008000"/>
                </a:solidFill>
                <a:effectLst/>
                <a:latin typeface="Courier New" panose="02070309020205020404" pitchFamily="49" charset="0"/>
              </a:rPr>
              <a:t>//</a:t>
            </a:r>
            <a:r>
              <a:rPr lang="zh-CN" altLang="en-US" dirty="0">
                <a:solidFill>
                  <a:srgbClr val="008000"/>
                </a:solidFill>
                <a:effectLst/>
                <a:latin typeface="Courier New" panose="02070309020205020404" pitchFamily="49" charset="0"/>
              </a:rPr>
              <a:t>分别记录两个向量</a:t>
            </a:r>
            <a:endParaRPr lang="en-US" altLang="zh-CN" dirty="0"/>
          </a:p>
          <a:p>
            <a:r>
              <a:rPr lang="en-US" altLang="zh-CN" dirty="0">
                <a:solidFill>
                  <a:srgbClr val="000000"/>
                </a:solidFill>
                <a:effectLst/>
                <a:latin typeface="Courier New" panose="02070309020205020404" pitchFamily="49" charset="0"/>
              </a:rPr>
              <a:t>u</a:t>
            </a:r>
            <a:r>
              <a:rPr lang="en-US" altLang="zh-CN" dirty="0"/>
              <a:t>=(</a:t>
            </a:r>
            <a:r>
              <a:rPr lang="en-US" altLang="zh-CN" dirty="0" err="1"/>
              <a:t>c.x-a.x</a:t>
            </a:r>
            <a:r>
              <a:rPr lang="en-US" altLang="zh-CN" dirty="0"/>
              <a:t>)*(</a:t>
            </a:r>
            <a:r>
              <a:rPr lang="en-US" altLang="zh-CN" dirty="0" err="1"/>
              <a:t>b.y-a.y</a:t>
            </a:r>
            <a:r>
              <a:rPr lang="en-US" altLang="zh-CN" dirty="0"/>
              <a:t>)-(</a:t>
            </a:r>
            <a:r>
              <a:rPr lang="en-US" altLang="zh-CN" dirty="0" err="1"/>
              <a:t>b.x-a.x</a:t>
            </a:r>
            <a:r>
              <a:rPr lang="en-US" altLang="zh-CN" dirty="0"/>
              <a:t>)*(</a:t>
            </a:r>
            <a:r>
              <a:rPr lang="en-US" altLang="zh-CN" dirty="0" err="1"/>
              <a:t>c.y-</a:t>
            </a:r>
            <a:r>
              <a:rPr lang="en-US" altLang="zh-CN" dirty="0" err="1">
                <a:solidFill>
                  <a:srgbClr val="000000"/>
                </a:solidFill>
                <a:effectLst/>
                <a:latin typeface="Courier New" panose="02070309020205020404" pitchFamily="49" charset="0"/>
              </a:rPr>
              <a:t>a.y</a:t>
            </a:r>
            <a:r>
              <a:rPr lang="en-US" altLang="zh-CN" dirty="0">
                <a:solidFill>
                  <a:srgbClr val="000000"/>
                </a:solidFill>
                <a:effectLst/>
                <a:latin typeface="Courier New" panose="02070309020205020404" pitchFamily="49" charset="0"/>
              </a:rPr>
              <a:t>); </a:t>
            </a:r>
            <a:endParaRPr lang="en-US" altLang="zh-CN" dirty="0">
              <a:solidFill>
                <a:srgbClr val="000000"/>
              </a:solidFill>
              <a:latin typeface="Courier New" panose="02070309020205020404" pitchFamily="49" charset="0"/>
            </a:endParaRPr>
          </a:p>
          <a:p>
            <a:r>
              <a:rPr lang="en-US" altLang="zh-CN" dirty="0">
                <a:solidFill>
                  <a:srgbClr val="000000"/>
                </a:solidFill>
                <a:effectLst/>
                <a:latin typeface="Courier New" panose="02070309020205020404" pitchFamily="49" charset="0"/>
              </a:rPr>
              <a:t>v</a:t>
            </a:r>
            <a:r>
              <a:rPr lang="en-US" altLang="zh-CN" dirty="0"/>
              <a:t>=(</a:t>
            </a:r>
            <a:r>
              <a:rPr lang="en-US" altLang="zh-CN" dirty="0" err="1"/>
              <a:t>d.x-a.x</a:t>
            </a:r>
            <a:r>
              <a:rPr lang="en-US" altLang="zh-CN" dirty="0"/>
              <a:t>)*(</a:t>
            </a:r>
            <a:r>
              <a:rPr lang="en-US" altLang="zh-CN" dirty="0" err="1"/>
              <a:t>b.y-a.y</a:t>
            </a:r>
            <a:r>
              <a:rPr lang="en-US" altLang="zh-CN" dirty="0"/>
              <a:t>)-(</a:t>
            </a:r>
            <a:r>
              <a:rPr lang="en-US" altLang="zh-CN" dirty="0" err="1"/>
              <a:t>b.x-a.x</a:t>
            </a:r>
            <a:r>
              <a:rPr lang="en-US" altLang="zh-CN" dirty="0"/>
              <a:t>)*(</a:t>
            </a:r>
            <a:r>
              <a:rPr lang="en-US" altLang="zh-CN" dirty="0" err="1"/>
              <a:t>d.y-</a:t>
            </a:r>
            <a:r>
              <a:rPr lang="en-US" altLang="zh-CN" dirty="0" err="1">
                <a:solidFill>
                  <a:srgbClr val="000000"/>
                </a:solidFill>
                <a:effectLst/>
                <a:latin typeface="Courier New" panose="02070309020205020404" pitchFamily="49" charset="0"/>
              </a:rPr>
              <a:t>a.y</a:t>
            </a:r>
            <a:r>
              <a:rPr lang="en-US" altLang="zh-CN" dirty="0">
                <a:solidFill>
                  <a:srgbClr val="000000"/>
                </a:solidFill>
                <a:effectLst/>
                <a:latin typeface="Courier New" panose="02070309020205020404" pitchFamily="49" charset="0"/>
              </a:rPr>
              <a:t>); </a:t>
            </a:r>
          </a:p>
          <a:p>
            <a:r>
              <a:rPr lang="en-US" altLang="zh-CN" dirty="0">
                <a:solidFill>
                  <a:srgbClr val="000000"/>
                </a:solidFill>
                <a:effectLst/>
                <a:latin typeface="Courier New" panose="02070309020205020404" pitchFamily="49" charset="0"/>
              </a:rPr>
              <a:t>w</a:t>
            </a:r>
            <a:r>
              <a:rPr lang="en-US" altLang="zh-CN" dirty="0"/>
              <a:t>=(</a:t>
            </a:r>
            <a:r>
              <a:rPr lang="en-US" altLang="zh-CN" dirty="0" err="1"/>
              <a:t>a.x-c.x</a:t>
            </a:r>
            <a:r>
              <a:rPr lang="en-US" altLang="zh-CN" dirty="0"/>
              <a:t>)*(</a:t>
            </a:r>
            <a:r>
              <a:rPr lang="en-US" altLang="zh-CN" dirty="0" err="1"/>
              <a:t>d.y-c.y</a:t>
            </a:r>
            <a:r>
              <a:rPr lang="en-US" altLang="zh-CN" dirty="0"/>
              <a:t>)-(</a:t>
            </a:r>
            <a:r>
              <a:rPr lang="en-US" altLang="zh-CN" dirty="0" err="1"/>
              <a:t>d.x-c.x</a:t>
            </a:r>
            <a:r>
              <a:rPr lang="en-US" altLang="zh-CN" dirty="0"/>
              <a:t>)*(</a:t>
            </a:r>
            <a:r>
              <a:rPr lang="en-US" altLang="zh-CN" dirty="0" err="1"/>
              <a:t>a.y-</a:t>
            </a:r>
            <a:r>
              <a:rPr lang="en-US" altLang="zh-CN" dirty="0" err="1">
                <a:solidFill>
                  <a:srgbClr val="000000"/>
                </a:solidFill>
                <a:effectLst/>
                <a:latin typeface="Courier New" panose="02070309020205020404" pitchFamily="49" charset="0"/>
              </a:rPr>
              <a:t>c.y</a:t>
            </a:r>
            <a:r>
              <a:rPr lang="en-US" altLang="zh-CN" dirty="0">
                <a:solidFill>
                  <a:srgbClr val="000000"/>
                </a:solidFill>
                <a:effectLst/>
                <a:latin typeface="Courier New" panose="02070309020205020404" pitchFamily="49" charset="0"/>
              </a:rPr>
              <a:t>); </a:t>
            </a:r>
          </a:p>
          <a:p>
            <a:r>
              <a:rPr lang="en-US" altLang="zh-CN" dirty="0">
                <a:solidFill>
                  <a:srgbClr val="000000"/>
                </a:solidFill>
                <a:effectLst/>
                <a:latin typeface="Courier New" panose="02070309020205020404" pitchFamily="49" charset="0"/>
              </a:rPr>
              <a:t>z</a:t>
            </a:r>
            <a:r>
              <a:rPr lang="en-US" altLang="zh-CN" dirty="0"/>
              <a:t>=(</a:t>
            </a:r>
            <a:r>
              <a:rPr lang="en-US" altLang="zh-CN" dirty="0" err="1"/>
              <a:t>b.x-c.x</a:t>
            </a:r>
            <a:r>
              <a:rPr lang="en-US" altLang="zh-CN" dirty="0"/>
              <a:t>)*(</a:t>
            </a:r>
            <a:r>
              <a:rPr lang="en-US" altLang="zh-CN" dirty="0" err="1"/>
              <a:t>d.y-c.y</a:t>
            </a:r>
            <a:r>
              <a:rPr lang="en-US" altLang="zh-CN" dirty="0"/>
              <a:t>)-(</a:t>
            </a:r>
            <a:r>
              <a:rPr lang="en-US" altLang="zh-CN" dirty="0" err="1"/>
              <a:t>d.x-c.x</a:t>
            </a:r>
            <a:r>
              <a:rPr lang="en-US" altLang="zh-CN" dirty="0"/>
              <a:t>)*(</a:t>
            </a:r>
            <a:r>
              <a:rPr lang="en-US" altLang="zh-CN" dirty="0" err="1"/>
              <a:t>b.y-</a:t>
            </a:r>
            <a:r>
              <a:rPr lang="en-US" altLang="zh-CN" dirty="0" err="1">
                <a:solidFill>
                  <a:srgbClr val="000000"/>
                </a:solidFill>
                <a:effectLst/>
                <a:latin typeface="Courier New" panose="02070309020205020404" pitchFamily="49" charset="0"/>
              </a:rPr>
              <a:t>c.y</a:t>
            </a:r>
            <a:r>
              <a:rPr lang="en-US" altLang="zh-CN" dirty="0">
                <a:solidFill>
                  <a:srgbClr val="000000"/>
                </a:solidFill>
                <a:effectLst/>
                <a:latin typeface="Courier New" panose="02070309020205020404" pitchFamily="49" charset="0"/>
              </a:rPr>
              <a:t>); </a:t>
            </a:r>
          </a:p>
          <a:p>
            <a:r>
              <a:rPr lang="en-US" altLang="zh-CN" dirty="0">
                <a:solidFill>
                  <a:srgbClr val="0000FF"/>
                </a:solidFill>
                <a:effectLst/>
                <a:latin typeface="Courier New" panose="02070309020205020404" pitchFamily="49" charset="0"/>
              </a:rPr>
              <a:t>return</a:t>
            </a:r>
            <a:r>
              <a:rPr lang="en-US" altLang="zh-CN" dirty="0"/>
              <a:t> (u*v&lt;=</a:t>
            </a:r>
            <a:r>
              <a:rPr lang="en-US" altLang="zh-CN" dirty="0">
                <a:solidFill>
                  <a:srgbClr val="800080"/>
                </a:solidFill>
                <a:effectLst/>
                <a:latin typeface="Courier New" panose="02070309020205020404" pitchFamily="49" charset="0"/>
              </a:rPr>
              <a:t>0.00000001</a:t>
            </a:r>
            <a:r>
              <a:rPr lang="en-US" altLang="zh-CN" dirty="0"/>
              <a:t> &amp;&amp; w*z&lt;=</a:t>
            </a:r>
            <a:r>
              <a:rPr lang="en-US" altLang="zh-CN" dirty="0">
                <a:solidFill>
                  <a:srgbClr val="800080"/>
                </a:solidFill>
                <a:effectLst/>
                <a:latin typeface="Courier New" panose="02070309020205020404" pitchFamily="49" charset="0"/>
              </a:rPr>
              <a:t>0.00000001</a:t>
            </a:r>
            <a:r>
              <a:rPr lang="en-US" altLang="zh-CN" dirty="0">
                <a:solidFill>
                  <a:srgbClr val="000000"/>
                </a:solidFill>
                <a:effectLst/>
                <a:latin typeface="Courier New" panose="02070309020205020404" pitchFamily="49" charset="0"/>
              </a:rPr>
              <a:t>);</a:t>
            </a:r>
          </a:p>
          <a:p>
            <a:r>
              <a:rPr lang="zh-CN" altLang="en-US" dirty="0">
                <a:solidFill>
                  <a:srgbClr val="000000"/>
                </a:solidFill>
                <a:latin typeface="Courier New" panose="02070309020205020404" pitchFamily="49" charset="0"/>
              </a:rPr>
              <a:t>因为浮点数计算的特殊性，在小数点后面很多位的精确性是没法保证的。所以一个浮点数与另一个数进行大小比较都必须使用两数向减然后与一个非常接近</a:t>
            </a:r>
            <a:r>
              <a:rPr lang="en-US" altLang="zh-CN" dirty="0">
                <a:solidFill>
                  <a:srgbClr val="000000"/>
                </a:solidFill>
                <a:latin typeface="Courier New" panose="02070309020205020404" pitchFamily="49" charset="0"/>
              </a:rPr>
              <a:t>0</a:t>
            </a:r>
            <a:r>
              <a:rPr lang="zh-CN" altLang="en-US" dirty="0">
                <a:solidFill>
                  <a:srgbClr val="000000"/>
                </a:solidFill>
                <a:latin typeface="Courier New" panose="02070309020205020404" pitchFamily="49" charset="0"/>
              </a:rPr>
              <a:t>的正数相比的形式。</a:t>
            </a:r>
            <a:endParaRPr lang="zh-CN" altLang="en-US" dirty="0"/>
          </a:p>
        </p:txBody>
      </p:sp>
    </p:spTree>
    <p:extLst>
      <p:ext uri="{BB962C8B-B14F-4D97-AF65-F5344CB8AC3E}">
        <p14:creationId xmlns:p14="http://schemas.microsoft.com/office/powerpoint/2010/main" val="1168903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A5D67-C38F-4F03-B7D6-50F4895A6D79}"/>
              </a:ext>
            </a:extLst>
          </p:cNvPr>
          <p:cNvSpPr>
            <a:spLocks noGrp="1"/>
          </p:cNvSpPr>
          <p:nvPr>
            <p:ph type="title"/>
          </p:nvPr>
        </p:nvSpPr>
        <p:spPr/>
        <p:txBody>
          <a:bodyPr/>
          <a:lstStyle/>
          <a:p>
            <a:r>
              <a:rPr lang="zh-CN" altLang="en-US" dirty="0"/>
              <a:t>例题讲解</a:t>
            </a:r>
          </a:p>
        </p:txBody>
      </p:sp>
      <p:sp>
        <p:nvSpPr>
          <p:cNvPr id="3" name="内容占位符 2">
            <a:extLst>
              <a:ext uri="{FF2B5EF4-FFF2-40B4-BE49-F238E27FC236}">
                <a16:creationId xmlns:a16="http://schemas.microsoft.com/office/drawing/2014/main" id="{E124F02B-9317-487F-AC03-7B8D0DF22B70}"/>
              </a:ext>
            </a:extLst>
          </p:cNvPr>
          <p:cNvSpPr>
            <a:spLocks noGrp="1"/>
          </p:cNvSpPr>
          <p:nvPr>
            <p:ph idx="1"/>
          </p:nvPr>
        </p:nvSpPr>
        <p:spPr/>
        <p:txBody>
          <a:bodyPr/>
          <a:lstStyle/>
          <a:p>
            <a:r>
              <a:rPr lang="en-US" altLang="zh-CN" dirty="0">
                <a:hlinkClick r:id="rId2"/>
              </a:rPr>
              <a:t>POJ – 1410</a:t>
            </a:r>
            <a:r>
              <a:rPr lang="en-US" altLang="zh-CN" dirty="0"/>
              <a:t>  </a:t>
            </a:r>
            <a:r>
              <a:rPr lang="zh-CN" altLang="en-US" dirty="0"/>
              <a:t>线段相交的判断模板</a:t>
            </a:r>
            <a:endParaRPr lang="en-US" altLang="zh-CN" dirty="0"/>
          </a:p>
          <a:p>
            <a:r>
              <a:rPr lang="zh-CN" altLang="en-US" dirty="0"/>
              <a:t>问题：给定一个矩形的左上角坐标和右下角坐标，在给定一条线段的端点坐标，要求判断线段是否与这个矩形有公共部分。</a:t>
            </a:r>
            <a:endParaRPr lang="en-US" altLang="zh-CN" dirty="0"/>
          </a:p>
          <a:p>
            <a:r>
              <a:rPr lang="zh-CN" altLang="en-US" dirty="0"/>
              <a:t>先使用快速排斥再使用跨立实验。只使用跨立实验需要特判两条线段在同一条直线的情况。两条在同一直线上的线段如果能通过快速排斥实验，那么它们一定能有至少一个公共点。</a:t>
            </a:r>
            <a:endParaRPr lang="en-US" altLang="zh-CN" dirty="0"/>
          </a:p>
          <a:p>
            <a:r>
              <a:rPr lang="zh-CN" altLang="en-US" dirty="0"/>
              <a:t>坑点：</a:t>
            </a:r>
            <a:r>
              <a:rPr lang="en-US" altLang="zh-CN" dirty="0"/>
              <a:t>1</a:t>
            </a:r>
            <a:r>
              <a:rPr lang="zh-CN" altLang="en-US" dirty="0"/>
              <a:t>、英文题面表示给出的两个点坐标谁是左上角谁是右下角是不确定的，必须通过判断才能确定</a:t>
            </a:r>
            <a:endParaRPr lang="en-US" altLang="zh-CN" dirty="0"/>
          </a:p>
          <a:p>
            <a:r>
              <a:rPr lang="en-US" altLang="zh-CN" dirty="0"/>
              <a:t>2</a:t>
            </a:r>
            <a:r>
              <a:rPr lang="zh-CN" altLang="en-US" dirty="0"/>
              <a:t>、不要忽视线段在矩形内的情况。</a:t>
            </a:r>
            <a:endParaRPr lang="en-US" altLang="zh-CN" dirty="0"/>
          </a:p>
        </p:txBody>
      </p:sp>
    </p:spTree>
    <p:extLst>
      <p:ext uri="{BB962C8B-B14F-4D97-AF65-F5344CB8AC3E}">
        <p14:creationId xmlns:p14="http://schemas.microsoft.com/office/powerpoint/2010/main" val="3136230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3502691-9FBB-463C-8179-E8BE5763A8DF}"/>
              </a:ext>
            </a:extLst>
          </p:cNvPr>
          <p:cNvSpPr/>
          <p:nvPr/>
        </p:nvSpPr>
        <p:spPr>
          <a:xfrm>
            <a:off x="1219200" y="254000"/>
            <a:ext cx="7924800" cy="6545154"/>
          </a:xfrm>
          <a:prstGeom prst="rect">
            <a:avLst/>
          </a:prstGeom>
        </p:spPr>
        <p:txBody>
          <a:bodyPr wrap="square">
            <a:spAutoFit/>
          </a:bodyPr>
          <a:lstStyle/>
          <a:p>
            <a:r>
              <a:rPr lang="zh-CN" altLang="en-US" dirty="0"/>
              <a:t>bool touch(point abegin,point aend,point bbegin,point bend)</a:t>
            </a:r>
          </a:p>
          <a:p>
            <a:r>
              <a:rPr lang="zh-CN" altLang="en-US" dirty="0"/>
              <a:t>{</a:t>
            </a:r>
          </a:p>
          <a:p>
            <a:r>
              <a:rPr lang="zh-CN" altLang="en-US" dirty="0"/>
              <a:t>    if( min(abegin.x,aend.x)&lt;=max(bbegin.x,bend.x)&amp;&amp;</a:t>
            </a:r>
          </a:p>
          <a:p>
            <a:r>
              <a:rPr lang="zh-CN" altLang="en-US" dirty="0"/>
              <a:t>        min(bbegin.x,bend.x)&lt;=max(abegin.x,aend.x)&amp;&amp;</a:t>
            </a:r>
          </a:p>
          <a:p>
            <a:r>
              <a:rPr lang="zh-CN" altLang="en-US" dirty="0"/>
              <a:t>        min(abegin.y,aend.y)&lt;=max(bbegin.y,bend.y)&amp;&amp;</a:t>
            </a:r>
          </a:p>
          <a:p>
            <a:r>
              <a:rPr lang="zh-CN" altLang="en-US" dirty="0"/>
              <a:t>        min(bbegin.y,bend.y)&lt;=max(abegin.y,aend.y)</a:t>
            </a:r>
          </a:p>
          <a:p>
            <a:r>
              <a:rPr lang="zh-CN" altLang="en-US" dirty="0"/>
              <a:t>       )</a:t>
            </a:r>
          </a:p>
          <a:p>
            <a:r>
              <a:rPr lang="zh-CN" altLang="en-US" dirty="0"/>
              <a:t>    {</a:t>
            </a:r>
          </a:p>
          <a:p>
            <a:r>
              <a:rPr lang="zh-CN" altLang="en-US" dirty="0"/>
              <a:t>        point a(bbegin,abegin);</a:t>
            </a:r>
          </a:p>
          <a:p>
            <a:r>
              <a:rPr lang="zh-CN" altLang="en-US" dirty="0"/>
              <a:t>        point b(bbegin,bend);</a:t>
            </a:r>
          </a:p>
          <a:p>
            <a:r>
              <a:rPr lang="zh-CN" altLang="en-US" dirty="0"/>
              <a:t>        point c(bbegin,aend);</a:t>
            </a:r>
          </a:p>
          <a:p>
            <a:r>
              <a:rPr lang="zh-CN" altLang="en-US" dirty="0"/>
              <a:t>        int m = cross(a,b)*cross(c,b);///&lt;=0</a:t>
            </a:r>
          </a:p>
          <a:p>
            <a:r>
              <a:rPr lang="zh-CN" altLang="en-US" dirty="0"/>
              <a:t>        a = point(aend,bbegin);</a:t>
            </a:r>
          </a:p>
          <a:p>
            <a:r>
              <a:rPr lang="zh-CN" altLang="en-US" dirty="0"/>
              <a:t>        b = point(aend,abegin);</a:t>
            </a:r>
          </a:p>
          <a:p>
            <a:r>
              <a:rPr lang="zh-CN" altLang="en-US" dirty="0"/>
              <a:t>        c = point(aend,bend);</a:t>
            </a:r>
          </a:p>
          <a:p>
            <a:r>
              <a:rPr lang="zh-CN" altLang="en-US" dirty="0"/>
              <a:t>        int mm = cross(a,b)*cross(c,b);///&lt;=0</a:t>
            </a:r>
          </a:p>
          <a:p>
            <a:r>
              <a:rPr lang="zh-CN" altLang="en-US" dirty="0"/>
              <a:t>        if(m&lt;=0&amp;&amp;mm&lt;=0)</a:t>
            </a:r>
          </a:p>
          <a:p>
            <a:r>
              <a:rPr lang="zh-CN" altLang="en-US" dirty="0"/>
              <a:t>        {</a:t>
            </a:r>
          </a:p>
          <a:p>
            <a:r>
              <a:rPr lang="zh-CN" altLang="en-US" dirty="0"/>
              <a:t>            return 1;</a:t>
            </a:r>
          </a:p>
          <a:p>
            <a:r>
              <a:rPr lang="zh-CN" altLang="en-US" dirty="0"/>
              <a:t>        }</a:t>
            </a:r>
          </a:p>
          <a:p>
            <a:r>
              <a:rPr lang="zh-CN" altLang="en-US" dirty="0"/>
              <a:t>    }</a:t>
            </a:r>
          </a:p>
          <a:p>
            <a:r>
              <a:rPr lang="zh-CN" altLang="en-US" dirty="0"/>
              <a:t>    return 0;</a:t>
            </a:r>
          </a:p>
          <a:p>
            <a:r>
              <a:rPr lang="zh-CN" altLang="en-US" dirty="0"/>
              <a:t>}</a:t>
            </a:r>
          </a:p>
        </p:txBody>
      </p:sp>
      <p:pic>
        <p:nvPicPr>
          <p:cNvPr id="5" name="Picture 2" descr="https://images2015.cnblogs.com/blog/962849/201612/962849-20161224213153729-962691889.png">
            <a:extLst>
              <a:ext uri="{FF2B5EF4-FFF2-40B4-BE49-F238E27FC236}">
                <a16:creationId xmlns:a16="http://schemas.microsoft.com/office/drawing/2014/main" id="{9A46EA49-F7CF-4DEB-8F23-149D7C897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67" y="622995"/>
            <a:ext cx="3132667" cy="1700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ages2015.cnblogs.com/blog/962849/201612/962849-20161224213308323-370353362.png">
            <a:extLst>
              <a:ext uri="{FF2B5EF4-FFF2-40B4-BE49-F238E27FC236}">
                <a16:creationId xmlns:a16="http://schemas.microsoft.com/office/drawing/2014/main" id="{FB7D2A56-A167-46AA-96CF-818713C4A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667" y="3242942"/>
            <a:ext cx="2954866" cy="25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927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j.ti12z.cn/645e625e62d18e2c5da4d99ab0713357?v=1563449232">
            <a:extLst>
              <a:ext uri="{FF2B5EF4-FFF2-40B4-BE49-F238E27FC236}">
                <a16:creationId xmlns:a16="http://schemas.microsoft.com/office/drawing/2014/main" id="{D21F90C9-B3DB-40BC-94B1-3A1CB9561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39358"/>
            <a:ext cx="3845510" cy="3745441"/>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63CC5043-4BB9-4DC0-AA91-C622378D7C80}"/>
              </a:ext>
            </a:extLst>
          </p:cNvPr>
          <p:cNvSpPr>
            <a:spLocks noGrp="1"/>
          </p:cNvSpPr>
          <p:nvPr>
            <p:ph idx="1"/>
          </p:nvPr>
        </p:nvSpPr>
        <p:spPr>
          <a:xfrm>
            <a:off x="838200" y="677333"/>
            <a:ext cx="10515600" cy="5499630"/>
          </a:xfrm>
        </p:spPr>
        <p:txBody>
          <a:bodyPr/>
          <a:lstStyle/>
          <a:p>
            <a:r>
              <a:rPr lang="en-US" altLang="zh-CN" dirty="0">
                <a:hlinkClick r:id="rId3"/>
              </a:rPr>
              <a:t>POJ – 1556</a:t>
            </a:r>
            <a:r>
              <a:rPr lang="en-US" altLang="zh-CN" dirty="0"/>
              <a:t> </a:t>
            </a:r>
            <a:r>
              <a:rPr lang="zh-CN" altLang="en-US" dirty="0"/>
              <a:t>利用线段相交建图跑最短路</a:t>
            </a:r>
            <a:endParaRPr lang="en-US" altLang="zh-CN" dirty="0"/>
          </a:p>
          <a:p>
            <a:r>
              <a:rPr lang="zh-CN" altLang="en-US" dirty="0"/>
              <a:t>题意：给定如下图的数据：</a:t>
            </a:r>
            <a:endParaRPr lang="en-US" altLang="zh-CN" dirty="0"/>
          </a:p>
          <a:p>
            <a:pPr marL="3657600" lvl="8" indent="0">
              <a:buNone/>
            </a:pPr>
            <a:r>
              <a:rPr lang="en-US" altLang="zh-CN" sz="2800" b="1" dirty="0"/>
              <a:t>	2 </a:t>
            </a:r>
            <a:br>
              <a:rPr lang="zh-CN" altLang="en-US" sz="2800" b="1" dirty="0"/>
            </a:br>
            <a:r>
              <a:rPr lang="en-US" altLang="zh-CN" sz="2800" b="1" dirty="0"/>
              <a:t>	4 2 7 8 9 </a:t>
            </a:r>
            <a:br>
              <a:rPr lang="zh-CN" altLang="en-US" sz="2800" b="1" dirty="0"/>
            </a:br>
            <a:r>
              <a:rPr lang="en-US" altLang="zh-CN" sz="2800" b="1" dirty="0"/>
              <a:t>	7 3 4.5 6 7 </a:t>
            </a:r>
          </a:p>
          <a:p>
            <a:pPr marL="3657600" lvl="8" indent="0">
              <a:buNone/>
            </a:pPr>
            <a:r>
              <a:rPr lang="en-US" altLang="zh-CN" sz="2800" b="1" dirty="0"/>
              <a:t>	</a:t>
            </a:r>
          </a:p>
          <a:p>
            <a:pPr marL="3657600" lvl="8" indent="0">
              <a:buNone/>
            </a:pPr>
            <a:r>
              <a:rPr lang="en-US" altLang="zh-CN" sz="2800" b="1" dirty="0"/>
              <a:t>	</a:t>
            </a:r>
            <a:r>
              <a:rPr lang="zh-CN" altLang="en-US" sz="2800" dirty="0"/>
              <a:t>要求计算从（</a:t>
            </a:r>
            <a:r>
              <a:rPr lang="en-US" altLang="zh-CN" sz="2800" dirty="0"/>
              <a:t>0</a:t>
            </a:r>
            <a:r>
              <a:rPr lang="zh-CN" altLang="en-US" sz="2800" dirty="0"/>
              <a:t>，</a:t>
            </a:r>
            <a:r>
              <a:rPr lang="en-US" altLang="zh-CN" sz="2800" dirty="0"/>
              <a:t>5</a:t>
            </a:r>
            <a:r>
              <a:rPr lang="zh-CN" altLang="en-US" sz="2800" dirty="0"/>
              <a:t>）点到（</a:t>
            </a:r>
            <a:r>
              <a:rPr lang="en-US" altLang="zh-CN" sz="2800" dirty="0"/>
              <a:t>10</a:t>
            </a:r>
            <a:r>
              <a:rPr lang="zh-CN" altLang="en-US" sz="2800" dirty="0"/>
              <a:t>，</a:t>
            </a:r>
            <a:r>
              <a:rPr lang="en-US" altLang="zh-CN" sz="2800" dirty="0"/>
              <a:t>5</a:t>
            </a:r>
            <a:r>
              <a:rPr lang="zh-CN" altLang="en-US" sz="2800" dirty="0"/>
              <a:t>）点的最短距离（路径只允许走折线）。</a:t>
            </a:r>
            <a:endParaRPr lang="en-US" altLang="zh-CN" sz="2800" dirty="0"/>
          </a:p>
          <a:p>
            <a:pPr marL="3657600" lvl="8" indent="0">
              <a:buNone/>
            </a:pPr>
            <a:r>
              <a:rPr lang="en-US" altLang="zh-CN" sz="2800" b="1" dirty="0"/>
              <a:t>	</a:t>
            </a:r>
            <a:r>
              <a:rPr lang="zh-CN" altLang="en-US" sz="2800" dirty="0"/>
              <a:t>由于图中墙的个数很少，所以只要成功建图就可以使用任意的方法计算最短路径。</a:t>
            </a:r>
          </a:p>
        </p:txBody>
      </p:sp>
    </p:spTree>
    <p:extLst>
      <p:ext uri="{BB962C8B-B14F-4D97-AF65-F5344CB8AC3E}">
        <p14:creationId xmlns:p14="http://schemas.microsoft.com/office/powerpoint/2010/main" val="289501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7C82C1-70C2-4A44-B7A9-D1BA222652D4}"/>
              </a:ext>
            </a:extLst>
          </p:cNvPr>
          <p:cNvSpPr>
            <a:spLocks noGrp="1"/>
          </p:cNvSpPr>
          <p:nvPr>
            <p:ph idx="1"/>
          </p:nvPr>
        </p:nvSpPr>
        <p:spPr>
          <a:xfrm>
            <a:off x="685800" y="1519503"/>
            <a:ext cx="10515600" cy="5685896"/>
          </a:xfrm>
        </p:spPr>
        <p:txBody>
          <a:bodyPr/>
          <a:lstStyle/>
          <a:p>
            <a:r>
              <a:rPr lang="zh-CN" altLang="en-US" dirty="0"/>
              <a:t>思路：最短路径一定是以墙的中断位置为拐角的路径。</a:t>
            </a:r>
            <a:endParaRPr lang="en-US" altLang="zh-CN" dirty="0"/>
          </a:p>
          <a:p>
            <a:r>
              <a:rPr lang="zh-CN" altLang="en-US" dirty="0"/>
              <a:t>又由于墙的个数最多只有</a:t>
            </a:r>
            <a:r>
              <a:rPr lang="en-US" altLang="zh-CN" dirty="0"/>
              <a:t>18</a:t>
            </a:r>
            <a:r>
              <a:rPr lang="zh-CN" altLang="en-US" dirty="0"/>
              <a:t>个，那么上述的拐角最多</a:t>
            </a:r>
            <a:endParaRPr lang="en-US" altLang="zh-CN" dirty="0"/>
          </a:p>
          <a:p>
            <a:pPr marL="0" indent="0">
              <a:buNone/>
            </a:pPr>
            <a:r>
              <a:rPr lang="zh-CN" altLang="en-US" dirty="0"/>
              <a:t>只有</a:t>
            </a:r>
            <a:r>
              <a:rPr lang="en-US" altLang="zh-CN" dirty="0"/>
              <a:t>72</a:t>
            </a:r>
            <a:r>
              <a:rPr lang="zh-CN" altLang="en-US" dirty="0"/>
              <a:t>个，可以只用</a:t>
            </a:r>
            <a:r>
              <a:rPr lang="en-US" altLang="zh-CN" dirty="0"/>
              <a:t>O</a:t>
            </a:r>
            <a:r>
              <a:rPr lang="zh-CN" altLang="en-US" dirty="0"/>
              <a:t>（</a:t>
            </a:r>
            <a:r>
              <a:rPr lang="en-US" altLang="zh-CN" dirty="0"/>
              <a:t>n^2</a:t>
            </a:r>
            <a:r>
              <a:rPr lang="zh-CN" altLang="en-US" dirty="0"/>
              <a:t>）的暴力枚举所有的墙角</a:t>
            </a:r>
            <a:endParaRPr lang="en-US" altLang="zh-CN" dirty="0"/>
          </a:p>
          <a:p>
            <a:pPr marL="0" indent="0">
              <a:buNone/>
            </a:pPr>
            <a:r>
              <a:rPr lang="zh-CN" altLang="en-US" dirty="0"/>
              <a:t>的连线。如果这条连线可以不被墙挡住，那么连线的长</a:t>
            </a:r>
            <a:endParaRPr lang="en-US" altLang="zh-CN" dirty="0"/>
          </a:p>
          <a:p>
            <a:pPr marL="0" indent="0">
              <a:buNone/>
            </a:pPr>
            <a:r>
              <a:rPr lang="zh-CN" altLang="en-US" dirty="0"/>
              <a:t>度就定义为这两个墙角之间的距离。如果被挡住，表示</a:t>
            </a:r>
            <a:endParaRPr lang="en-US" altLang="zh-CN" dirty="0"/>
          </a:p>
          <a:p>
            <a:pPr marL="0" indent="0">
              <a:buNone/>
            </a:pPr>
            <a:r>
              <a:rPr lang="zh-CN" altLang="en-US" dirty="0"/>
              <a:t>这两个墙角无法直达，那么它们之间的距离设为无穷。</a:t>
            </a:r>
            <a:endParaRPr lang="en-US" altLang="zh-CN" dirty="0"/>
          </a:p>
          <a:p>
            <a:pPr marL="0" indent="0">
              <a:buNone/>
            </a:pPr>
            <a:endParaRPr lang="en-US" altLang="zh-CN" dirty="0"/>
          </a:p>
          <a:p>
            <a:pPr marL="0" indent="0">
              <a:buNone/>
            </a:pPr>
            <a:endParaRPr lang="zh-CN" altLang="en-US" dirty="0"/>
          </a:p>
        </p:txBody>
      </p:sp>
      <p:pic>
        <p:nvPicPr>
          <p:cNvPr id="2050" name="Picture 2" descr="https://vj.ti12z.cn/645e625e62d18e2c5da4d99ab0713357?v=1563449232">
            <a:extLst>
              <a:ext uri="{FF2B5EF4-FFF2-40B4-BE49-F238E27FC236}">
                <a16:creationId xmlns:a16="http://schemas.microsoft.com/office/drawing/2014/main" id="{B254A3B9-5969-4DEE-B270-BE67DF702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775" y="933450"/>
            <a:ext cx="2562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5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D85BDF-F83B-40FC-97DF-0C0B236F6755}"/>
              </a:ext>
            </a:extLst>
          </p:cNvPr>
          <p:cNvSpPr>
            <a:spLocks noGrp="1"/>
          </p:cNvSpPr>
          <p:nvPr>
            <p:ph idx="1"/>
          </p:nvPr>
        </p:nvSpPr>
        <p:spPr>
          <a:xfrm>
            <a:off x="838200" y="729985"/>
            <a:ext cx="10515600" cy="5398030"/>
          </a:xfrm>
        </p:spPr>
        <p:txBody>
          <a:bodyPr/>
          <a:lstStyle/>
          <a:p>
            <a:r>
              <a:rPr lang="zh-CN" altLang="en-US" dirty="0"/>
              <a:t>本题坑点在于如何判断两个线段有交点，并且需要有严格的交点（两边出头的交点，只有一个公共点是不行的）</a:t>
            </a:r>
            <a:endParaRPr lang="en-US" altLang="zh-CN" dirty="0"/>
          </a:p>
          <a:p>
            <a:r>
              <a:rPr lang="zh-CN" altLang="en-US" dirty="0"/>
              <a:t>所以关键在于判断是否有相交存在的</a:t>
            </a:r>
            <a:r>
              <a:rPr lang="en-US" altLang="zh-CN" dirty="0"/>
              <a:t>judge</a:t>
            </a:r>
            <a:r>
              <a:rPr lang="zh-CN" altLang="en-US" dirty="0"/>
              <a:t>函数</a:t>
            </a:r>
            <a:endParaRPr lang="en-US" altLang="zh-CN" dirty="0"/>
          </a:p>
          <a:p>
            <a:r>
              <a:rPr lang="en-US" altLang="zh-CN" dirty="0"/>
              <a:t>Judge</a:t>
            </a:r>
            <a:r>
              <a:rPr lang="zh-CN" altLang="en-US" dirty="0"/>
              <a:t>函数可以求出连线的直线</a:t>
            </a:r>
            <a:endParaRPr lang="en-US" altLang="zh-CN" dirty="0"/>
          </a:p>
          <a:p>
            <a:pPr marL="0" indent="0">
              <a:buNone/>
            </a:pPr>
            <a:r>
              <a:rPr lang="zh-CN" altLang="en-US" dirty="0"/>
              <a:t>方程并代入</a:t>
            </a:r>
            <a:r>
              <a:rPr lang="en-US" altLang="zh-CN" dirty="0"/>
              <a:t>x</a:t>
            </a:r>
            <a:r>
              <a:rPr lang="zh-CN" altLang="en-US" dirty="0"/>
              <a:t>的值计算</a:t>
            </a:r>
            <a:r>
              <a:rPr lang="en-US" altLang="zh-CN" dirty="0"/>
              <a:t>y</a:t>
            </a:r>
            <a:r>
              <a:rPr lang="zh-CN" altLang="en-US" dirty="0"/>
              <a:t>值，并于可以通过的</a:t>
            </a:r>
            <a:endParaRPr lang="en-US" altLang="zh-CN" dirty="0"/>
          </a:p>
          <a:p>
            <a:pPr marL="0" indent="0">
              <a:buNone/>
            </a:pPr>
            <a:r>
              <a:rPr lang="zh-CN" altLang="en-US" dirty="0"/>
              <a:t>门的</a:t>
            </a:r>
            <a:r>
              <a:rPr lang="en-US" altLang="zh-CN" dirty="0"/>
              <a:t>y</a:t>
            </a:r>
            <a:r>
              <a:rPr lang="zh-CN" altLang="en-US" dirty="0"/>
              <a:t>坐标范围做对比。但是这种方法精确</a:t>
            </a:r>
            <a:endParaRPr lang="en-US" altLang="zh-CN" dirty="0"/>
          </a:p>
          <a:p>
            <a:pPr marL="0" indent="0">
              <a:buNone/>
            </a:pPr>
            <a:r>
              <a:rPr lang="zh-CN" altLang="en-US" dirty="0"/>
              <a:t>度堪忧并且代码量比较复杂。</a:t>
            </a:r>
            <a:endParaRPr lang="en-US" altLang="zh-CN" dirty="0"/>
          </a:p>
        </p:txBody>
      </p:sp>
      <p:pic>
        <p:nvPicPr>
          <p:cNvPr id="5" name="图片 4">
            <a:extLst>
              <a:ext uri="{FF2B5EF4-FFF2-40B4-BE49-F238E27FC236}">
                <a16:creationId xmlns:a16="http://schemas.microsoft.com/office/drawing/2014/main" id="{942FA17E-A4CE-46AB-A2CF-60D412F56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583" y="2031999"/>
            <a:ext cx="3880483" cy="1912991"/>
          </a:xfrm>
          <a:prstGeom prst="rect">
            <a:avLst/>
          </a:prstGeom>
        </p:spPr>
      </p:pic>
    </p:spTree>
    <p:extLst>
      <p:ext uri="{BB962C8B-B14F-4D97-AF65-F5344CB8AC3E}">
        <p14:creationId xmlns:p14="http://schemas.microsoft.com/office/powerpoint/2010/main" val="321961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72B167-10FA-4150-956F-29BF40EAC6B9}"/>
              </a:ext>
            </a:extLst>
          </p:cNvPr>
          <p:cNvSpPr>
            <a:spLocks noGrp="1"/>
          </p:cNvSpPr>
          <p:nvPr>
            <p:ph idx="1"/>
          </p:nvPr>
        </p:nvSpPr>
        <p:spPr>
          <a:xfrm>
            <a:off x="838200" y="387178"/>
            <a:ext cx="10515600" cy="5789785"/>
          </a:xfrm>
        </p:spPr>
        <p:txBody>
          <a:bodyPr/>
          <a:lstStyle/>
          <a:p>
            <a:r>
              <a:rPr lang="zh-CN" altLang="en-US" dirty="0"/>
              <a:t>普通的判断线段相交模板：</a:t>
            </a:r>
            <a:endParaRPr lang="en-US" altLang="zh-CN" dirty="0"/>
          </a:p>
          <a:p>
            <a:endParaRPr lang="zh-CN" altLang="en-US" dirty="0"/>
          </a:p>
        </p:txBody>
      </p:sp>
      <p:sp>
        <p:nvSpPr>
          <p:cNvPr id="4" name="矩形 3">
            <a:extLst>
              <a:ext uri="{FF2B5EF4-FFF2-40B4-BE49-F238E27FC236}">
                <a16:creationId xmlns:a16="http://schemas.microsoft.com/office/drawing/2014/main" id="{14C2E731-A399-4045-BE48-34C36EE5288E}"/>
              </a:ext>
            </a:extLst>
          </p:cNvPr>
          <p:cNvSpPr/>
          <p:nvPr/>
        </p:nvSpPr>
        <p:spPr>
          <a:xfrm>
            <a:off x="1037968" y="897924"/>
            <a:ext cx="8106032" cy="4801314"/>
          </a:xfrm>
          <a:prstGeom prst="rect">
            <a:avLst/>
          </a:prstGeom>
        </p:spPr>
        <p:txBody>
          <a:bodyPr wrap="square">
            <a:spAutoFit/>
          </a:bodyPr>
          <a:lstStyle/>
          <a:p>
            <a:r>
              <a:rPr lang="zh-CN" altLang="en-US" dirty="0"/>
              <a:t>bool judge(point a,point b,point m,point n)</a:t>
            </a:r>
          </a:p>
          <a:p>
            <a:r>
              <a:rPr lang="zh-CN" altLang="en-US" dirty="0"/>
              <a:t>{</a:t>
            </a:r>
          </a:p>
          <a:p>
            <a:r>
              <a:rPr lang="zh-CN" altLang="en-US" dirty="0"/>
              <a:t>    if( min(a.x,b.x)&lt;=max(m.x,n.x)&amp;&amp;</a:t>
            </a:r>
          </a:p>
          <a:p>
            <a:r>
              <a:rPr lang="zh-CN" altLang="en-US" dirty="0"/>
              <a:t>            min(m.x,n.x)&lt;=max(a.x,b.x)&amp;&amp;</a:t>
            </a:r>
          </a:p>
          <a:p>
            <a:r>
              <a:rPr lang="zh-CN" altLang="en-US" dirty="0"/>
              <a:t>            min(a.y,b.y)&lt;=max(m.y,n.y)&amp;&amp;</a:t>
            </a:r>
          </a:p>
          <a:p>
            <a:r>
              <a:rPr lang="zh-CN" altLang="en-US" dirty="0"/>
              <a:t>            min(m.y,n.y)&lt;=max(a.y,b.y)</a:t>
            </a:r>
          </a:p>
          <a:p>
            <a:r>
              <a:rPr lang="zh-CN" altLang="en-US" dirty="0"/>
              <a:t>      )</a:t>
            </a:r>
          </a:p>
          <a:p>
            <a:r>
              <a:rPr lang="zh-CN" altLang="en-US" dirty="0"/>
              <a:t>    {</a:t>
            </a:r>
          </a:p>
          <a:p>
            <a:r>
              <a:rPr lang="zh-CN" altLang="en-US" dirty="0"/>
              <a:t>        int cro1 = cross(point(a,m),point(a,b))*cross(point(a,n),point(a,b));</a:t>
            </a:r>
          </a:p>
          <a:p>
            <a:r>
              <a:rPr lang="zh-CN" altLang="en-US" dirty="0"/>
              <a:t>        int cro2 = cross(point(m,a),point(m,n))*cross(point(m,b),point(m,n));</a:t>
            </a:r>
          </a:p>
          <a:p>
            <a:r>
              <a:rPr lang="zh-CN" altLang="en-US" dirty="0"/>
              <a:t>        if(cro1&lt;-eps&amp;&amp;cro2&lt;-eps)</a:t>
            </a:r>
          </a:p>
          <a:p>
            <a:r>
              <a:rPr lang="zh-CN" altLang="en-US" dirty="0"/>
              <a:t>        {</a:t>
            </a:r>
          </a:p>
          <a:p>
            <a:r>
              <a:rPr lang="zh-CN" altLang="en-US" dirty="0"/>
              <a:t>            return 1;</a:t>
            </a:r>
          </a:p>
          <a:p>
            <a:r>
              <a:rPr lang="zh-CN" altLang="en-US" dirty="0"/>
              <a:t>        }</a:t>
            </a:r>
          </a:p>
          <a:p>
            <a:r>
              <a:rPr lang="zh-CN" altLang="en-US" dirty="0"/>
              <a:t>    }</a:t>
            </a:r>
          </a:p>
          <a:p>
            <a:r>
              <a:rPr lang="zh-CN" altLang="en-US" dirty="0"/>
              <a:t>    return 0;</a:t>
            </a:r>
          </a:p>
          <a:p>
            <a:r>
              <a:rPr lang="zh-CN" altLang="en-US" dirty="0"/>
              <a:t>}</a:t>
            </a:r>
          </a:p>
        </p:txBody>
      </p:sp>
    </p:spTree>
    <p:extLst>
      <p:ext uri="{BB962C8B-B14F-4D97-AF65-F5344CB8AC3E}">
        <p14:creationId xmlns:p14="http://schemas.microsoft.com/office/powerpoint/2010/main" val="11914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8C5F70-5AB1-48B4-90F3-360D58CF4BEE}"/>
              </a:ext>
            </a:extLst>
          </p:cNvPr>
          <p:cNvSpPr>
            <a:spLocks noGrp="1"/>
          </p:cNvSpPr>
          <p:nvPr>
            <p:ph idx="1"/>
          </p:nvPr>
        </p:nvSpPr>
        <p:spPr>
          <a:xfrm>
            <a:off x="838200" y="728133"/>
            <a:ext cx="10515600" cy="5448830"/>
          </a:xfrm>
        </p:spPr>
        <p:txBody>
          <a:bodyPr/>
          <a:lstStyle/>
          <a:p>
            <a:r>
              <a:rPr lang="zh-CN" altLang="en-US" dirty="0"/>
              <a:t>对于这种有特殊性的问题，可以使用更简便的方法判断交点问题。</a:t>
            </a:r>
            <a:endParaRPr lang="en-US" altLang="zh-CN" dirty="0"/>
          </a:p>
          <a:p>
            <a:r>
              <a:rPr lang="zh-CN" altLang="en-US" dirty="0"/>
              <a:t>在这个问题中，可能挡住连线的墙一定垂直出现在半路上。而且我们可以通过下标或者标记直接找到连线的起点和中点之间的墙，并且只需要判断这些墙会不会挡住连线即可。所以可以发现墙与连线的关系只有以下三种：</a:t>
            </a:r>
            <a:endParaRPr lang="en-US" altLang="zh-CN" dirty="0"/>
          </a:p>
          <a:p>
            <a:endParaRPr lang="zh-CN" altLang="en-US" dirty="0"/>
          </a:p>
        </p:txBody>
      </p:sp>
      <p:pic>
        <p:nvPicPr>
          <p:cNvPr id="5" name="图片 4">
            <a:extLst>
              <a:ext uri="{FF2B5EF4-FFF2-40B4-BE49-F238E27FC236}">
                <a16:creationId xmlns:a16="http://schemas.microsoft.com/office/drawing/2014/main" id="{4FBA246C-0CE1-451F-9E84-CACB76A92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532" y="2521985"/>
            <a:ext cx="3260683" cy="4336015"/>
          </a:xfrm>
          <a:prstGeom prst="rect">
            <a:avLst/>
          </a:prstGeom>
        </p:spPr>
      </p:pic>
    </p:spTree>
    <p:extLst>
      <p:ext uri="{BB962C8B-B14F-4D97-AF65-F5344CB8AC3E}">
        <p14:creationId xmlns:p14="http://schemas.microsoft.com/office/powerpoint/2010/main" val="2590177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84C7481-4050-48FB-ACE7-E2F7031930C4}"/>
              </a:ext>
            </a:extLst>
          </p:cNvPr>
          <p:cNvSpPr>
            <a:spLocks noGrp="1"/>
          </p:cNvSpPr>
          <p:nvPr>
            <p:ph idx="1"/>
          </p:nvPr>
        </p:nvSpPr>
        <p:spPr>
          <a:xfrm>
            <a:off x="838200" y="762000"/>
            <a:ext cx="10515600" cy="5414963"/>
          </a:xfrm>
        </p:spPr>
        <p:txBody>
          <a:bodyPr/>
          <a:lstStyle/>
          <a:p>
            <a:r>
              <a:rPr lang="zh-CN" altLang="en-US" dirty="0"/>
              <a:t>简化后的相交判断函数如下：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Point</a:t>
            </a:r>
            <a:r>
              <a:rPr lang="zh-CN" altLang="en-US" dirty="0"/>
              <a:t>经过重载可以通过给出两个点作为起点和终点表示一个向量。</a:t>
            </a:r>
            <a:endParaRPr lang="en-US" altLang="zh-CN" dirty="0"/>
          </a:p>
          <a:p>
            <a:pPr marL="0" indent="0">
              <a:buNone/>
            </a:pP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50FF14A7-9919-4452-A7E9-8015DA75D2CB}"/>
              </a:ext>
            </a:extLst>
          </p:cNvPr>
          <p:cNvSpPr/>
          <p:nvPr/>
        </p:nvSpPr>
        <p:spPr>
          <a:xfrm>
            <a:off x="1083733" y="1320800"/>
            <a:ext cx="8060267" cy="2308324"/>
          </a:xfrm>
          <a:prstGeom prst="rect">
            <a:avLst/>
          </a:prstGeom>
        </p:spPr>
        <p:txBody>
          <a:bodyPr wrap="square">
            <a:spAutoFit/>
          </a:bodyPr>
          <a:lstStyle/>
          <a:p>
            <a:r>
              <a:rPr lang="zh-CN" altLang="en-US" dirty="0"/>
              <a:t>int judge(point walla, point wallb, point linea, point lineb)</a:t>
            </a:r>
          </a:p>
          <a:p>
            <a:r>
              <a:rPr lang="zh-CN" altLang="en-US" dirty="0"/>
              <a:t>{</a:t>
            </a:r>
          </a:p>
          <a:p>
            <a:r>
              <a:rPr lang="zh-CN" altLang="en-US" dirty="0"/>
              <a:t>    double m = cross(point(walla,linea),point(walla,lineb));</a:t>
            </a:r>
          </a:p>
          <a:p>
            <a:r>
              <a:rPr lang="zh-CN" altLang="en-US" dirty="0"/>
              <a:t>    double mm = cross(point(wallb,linea),point(wallb,lineb));</a:t>
            </a:r>
          </a:p>
          <a:p>
            <a:r>
              <a:rPr lang="zh-CN" altLang="en-US" dirty="0"/>
              <a:t>    if (fabs(m) &lt; eps || fabs(mm) &lt; eps)</a:t>
            </a:r>
          </a:p>
          <a:p>
            <a:r>
              <a:rPr lang="zh-CN" altLang="en-US" dirty="0"/>
              <a:t>        return 1;</a:t>
            </a:r>
          </a:p>
          <a:p>
            <a:r>
              <a:rPr lang="zh-CN" altLang="en-US" dirty="0"/>
              <a:t>    return m * mm &lt; -eps ? 1 : 0  ;</a:t>
            </a:r>
          </a:p>
          <a:p>
            <a:r>
              <a:rPr lang="zh-CN" altLang="en-US" dirty="0"/>
              <a:t>}</a:t>
            </a:r>
          </a:p>
        </p:txBody>
      </p:sp>
      <p:pic>
        <p:nvPicPr>
          <p:cNvPr id="6" name="图片 5">
            <a:extLst>
              <a:ext uri="{FF2B5EF4-FFF2-40B4-BE49-F238E27FC236}">
                <a16:creationId xmlns:a16="http://schemas.microsoft.com/office/drawing/2014/main" id="{6066C6EC-148F-4EEA-82DF-EED3BC3ED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49" y="0"/>
            <a:ext cx="4872567" cy="6496756"/>
          </a:xfrm>
          <a:prstGeom prst="rect">
            <a:avLst/>
          </a:prstGeom>
        </p:spPr>
      </p:pic>
      <p:pic>
        <p:nvPicPr>
          <p:cNvPr id="8" name="图片 7">
            <a:extLst>
              <a:ext uri="{FF2B5EF4-FFF2-40B4-BE49-F238E27FC236}">
                <a16:creationId xmlns:a16="http://schemas.microsoft.com/office/drawing/2014/main" id="{8E709C9C-1EEC-439B-BB6C-E4AD0AD1B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912" y="762000"/>
            <a:ext cx="5691904" cy="3923362"/>
          </a:xfrm>
          <a:prstGeom prst="rect">
            <a:avLst/>
          </a:prstGeom>
        </p:spPr>
      </p:pic>
      <p:pic>
        <p:nvPicPr>
          <p:cNvPr id="10" name="图片 9">
            <a:extLst>
              <a:ext uri="{FF2B5EF4-FFF2-40B4-BE49-F238E27FC236}">
                <a16:creationId xmlns:a16="http://schemas.microsoft.com/office/drawing/2014/main" id="{C6792FB2-5C3B-40EA-B765-B922EA2C4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556" y="3687646"/>
            <a:ext cx="5626443" cy="3099227"/>
          </a:xfrm>
          <a:prstGeom prst="rect">
            <a:avLst/>
          </a:prstGeom>
        </p:spPr>
      </p:pic>
    </p:spTree>
    <p:extLst>
      <p:ext uri="{BB962C8B-B14F-4D97-AF65-F5344CB8AC3E}">
        <p14:creationId xmlns:p14="http://schemas.microsoft.com/office/powerpoint/2010/main" val="30838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40C18-943A-4285-98E1-564813EB7161}"/>
              </a:ext>
            </a:extLst>
          </p:cNvPr>
          <p:cNvSpPr>
            <a:spLocks noGrp="1"/>
          </p:cNvSpPr>
          <p:nvPr>
            <p:ph type="title"/>
          </p:nvPr>
        </p:nvSpPr>
        <p:spPr/>
        <p:txBody>
          <a:bodyPr/>
          <a:lstStyle/>
          <a:p>
            <a:r>
              <a:rPr lang="zh-CN" altLang="en-US" dirty="0"/>
              <a:t>三角形的重心</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5BEE309-FA42-47A2-A6D4-5C3DEE6C85A0}"/>
                  </a:ext>
                </a:extLst>
              </p:cNvPr>
              <p:cNvSpPr>
                <a:spLocks noGrp="1"/>
              </p:cNvSpPr>
              <p:nvPr>
                <p:ph idx="1"/>
              </p:nvPr>
            </p:nvSpPr>
            <p:spPr/>
            <p:txBody>
              <a:bodyPr/>
              <a:lstStyle/>
              <a:p>
                <a:r>
                  <a:rPr lang="zh-CN" altLang="en-US" dirty="0"/>
                  <a:t>三角形的重心 </a:t>
                </a:r>
                <a:r>
                  <a:rPr lang="en-US" altLang="zh-CN" i="1" dirty="0">
                    <a:latin typeface="Times New Roman" pitchFamily="18" charset="0"/>
                    <a:cs typeface="Times New Roman" pitchFamily="18" charset="0"/>
                  </a:rPr>
                  <a:t>G</a:t>
                </a:r>
                <a:r>
                  <a:rPr lang="zh-CN" altLang="en-US" dirty="0"/>
                  <a:t>是三条中线的交点，即 </a:t>
                </a:r>
                <a:r>
                  <a:rPr lang="en-US" altLang="zh-CN" i="1" dirty="0">
                    <a:latin typeface="Times New Roman" pitchFamily="18" charset="0"/>
                    <a:cs typeface="Times New Roman" pitchFamily="18" charset="0"/>
                  </a:rPr>
                  <a:t>AM</a:t>
                </a:r>
                <a:r>
                  <a:rPr lang="zh-CN" altLang="en-US" dirty="0"/>
                  <a:t>与 </a:t>
                </a:r>
                <a:r>
                  <a:rPr lang="en-US" altLang="zh-CN" i="1" dirty="0">
                    <a:latin typeface="Times New Roman" pitchFamily="18" charset="0"/>
                    <a:cs typeface="Times New Roman" pitchFamily="18" charset="0"/>
                  </a:rPr>
                  <a:t>BN</a:t>
                </a:r>
                <a:r>
                  <a:rPr lang="zh-CN" altLang="en-US" dirty="0"/>
                  <a:t>的交点。</a:t>
                </a:r>
                <a:endParaRPr lang="en-US" altLang="zh-CN" dirty="0"/>
              </a:p>
              <a:p>
                <a:r>
                  <a:rPr lang="zh-CN" altLang="en-US" dirty="0"/>
                  <a:t>而 </a:t>
                </a:r>
                <a14:m>
                  <m:oMath xmlns:m="http://schemas.openxmlformats.org/officeDocument/2006/math">
                    <m:r>
                      <a:rPr lang="en-US" altLang="zh-CN" b="0" i="1" smtClean="0">
                        <a:latin typeface="Cambria Math"/>
                      </a:rPr>
                      <m:t>𝑀</m:t>
                    </m:r>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𝐵</m:t>
                        </m:r>
                        <m:r>
                          <a:rPr lang="en-US" altLang="zh-CN" b="0" i="1" smtClean="0">
                            <a:latin typeface="Cambria Math"/>
                          </a:rPr>
                          <m:t>+</m:t>
                        </m:r>
                        <m:r>
                          <a:rPr lang="en-US" altLang="zh-CN" b="0" i="1" smtClean="0">
                            <a:latin typeface="Cambria Math"/>
                          </a:rPr>
                          <m:t>𝐶</m:t>
                        </m:r>
                      </m:num>
                      <m:den>
                        <m:r>
                          <a:rPr lang="en-US" altLang="zh-CN" b="0" i="1" smtClean="0">
                            <a:latin typeface="Cambria Math"/>
                          </a:rPr>
                          <m:t>2</m:t>
                        </m:r>
                      </m:den>
                    </m:f>
                  </m:oMath>
                </a14:m>
                <a:r>
                  <a:rPr lang="zh-CN" altLang="en-US" dirty="0"/>
                  <a:t>，</a:t>
                </a:r>
                <a14:m>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a:rPr>
                                  <m:t>𝐴𝐺</m:t>
                                </m:r>
                              </m:e>
                            </m:acc>
                          </m:e>
                        </m:d>
                      </m:num>
                      <m:den>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a:rPr>
                                  <m:t>𝐺𝑀</m:t>
                                </m:r>
                              </m:e>
                            </m:acc>
                          </m:e>
                        </m:d>
                      </m:den>
                    </m:f>
                    <m:r>
                      <a:rPr lang="en-US" altLang="zh-CN" b="0" i="1" smtClean="0">
                        <a:latin typeface="Cambria Math"/>
                      </a:rPr>
                      <m:t>=2</m:t>
                    </m:r>
                  </m:oMath>
                </a14:m>
                <a:r>
                  <a:rPr lang="zh-CN" altLang="en-US" dirty="0"/>
                  <a:t>。</a:t>
                </a:r>
                <a:endParaRPr lang="en-US" altLang="zh-CN" dirty="0"/>
              </a:p>
              <a:p>
                <a:r>
                  <a:rPr lang="zh-CN" altLang="en-US" dirty="0"/>
                  <a:t>故 </a:t>
                </a:r>
                <a14:m>
                  <m:oMath xmlns:m="http://schemas.openxmlformats.org/officeDocument/2006/math">
                    <m:r>
                      <a:rPr lang="en-US" altLang="zh-CN" b="0" i="1" smtClean="0">
                        <a:latin typeface="Cambria Math"/>
                      </a:rPr>
                      <m:t>𝐺</m:t>
                    </m:r>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2</m:t>
                        </m:r>
                        <m:r>
                          <a:rPr lang="en-US" altLang="zh-CN" b="0" i="1" smtClean="0">
                            <a:latin typeface="Cambria Math"/>
                          </a:rPr>
                          <m:t>𝑀</m:t>
                        </m:r>
                        <m:r>
                          <a:rPr lang="en-US" altLang="zh-CN" b="0" i="1" smtClean="0">
                            <a:latin typeface="Cambria Math"/>
                          </a:rPr>
                          <m:t>+</m:t>
                        </m:r>
                        <m:r>
                          <a:rPr lang="en-US" altLang="zh-CN" b="0" i="1" smtClean="0">
                            <a:latin typeface="Cambria Math"/>
                          </a:rPr>
                          <m:t>𝐴</m:t>
                        </m:r>
                      </m:num>
                      <m:den>
                        <m:r>
                          <a:rPr lang="en-US" altLang="zh-CN" b="0" i="1" smtClean="0">
                            <a:latin typeface="Cambria Math"/>
                          </a:rPr>
                          <m:t>3</m:t>
                        </m:r>
                      </m:den>
                    </m:f>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𝐴</m:t>
                        </m:r>
                        <m:r>
                          <a:rPr lang="en-US" altLang="zh-CN" b="0" i="1" smtClean="0">
                            <a:latin typeface="Cambria Math"/>
                          </a:rPr>
                          <m:t>+</m:t>
                        </m:r>
                        <m:r>
                          <a:rPr lang="en-US" altLang="zh-CN" b="0" i="1" smtClean="0">
                            <a:latin typeface="Cambria Math"/>
                          </a:rPr>
                          <m:t>𝐵</m:t>
                        </m:r>
                        <m:r>
                          <a:rPr lang="en-US" altLang="zh-CN" b="0" i="1" smtClean="0">
                            <a:latin typeface="Cambria Math"/>
                          </a:rPr>
                          <m:t>+</m:t>
                        </m:r>
                        <m:r>
                          <a:rPr lang="en-US" altLang="zh-CN" b="0" i="1" smtClean="0">
                            <a:latin typeface="Cambria Math"/>
                          </a:rPr>
                          <m:t>𝐶</m:t>
                        </m:r>
                      </m:num>
                      <m:den>
                        <m:r>
                          <a:rPr lang="en-US" altLang="zh-CN" b="0" i="1" smtClean="0">
                            <a:latin typeface="Cambria Math"/>
                          </a:rPr>
                          <m:t>3</m:t>
                        </m:r>
                      </m:den>
                    </m:f>
                  </m:oMath>
                </a14:m>
                <a:r>
                  <a:rPr lang="zh-CN" altLang="en-US" dirty="0"/>
                  <a:t>。</a:t>
                </a:r>
              </a:p>
              <a:p>
                <a:endParaRPr lang="zh-CN" altLang="en-US" dirty="0"/>
              </a:p>
            </p:txBody>
          </p:sp>
        </mc:Choice>
        <mc:Fallback xmlns="">
          <p:sp>
            <p:nvSpPr>
              <p:cNvPr id="3" name="内容占位符 2">
                <a:extLst>
                  <a:ext uri="{FF2B5EF4-FFF2-40B4-BE49-F238E27FC236}">
                    <a16:creationId xmlns:a16="http://schemas.microsoft.com/office/drawing/2014/main" id="{75BEE309-FA42-47A2-A6D4-5C3DEE6C85A0}"/>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47F93D7-63DA-46F2-9761-9097522A1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455" y="2538185"/>
            <a:ext cx="5189345" cy="3954690"/>
          </a:xfrm>
          <a:prstGeom prst="rect">
            <a:avLst/>
          </a:prstGeom>
        </p:spPr>
      </p:pic>
    </p:spTree>
    <p:extLst>
      <p:ext uri="{BB962C8B-B14F-4D97-AF65-F5344CB8AC3E}">
        <p14:creationId xmlns:p14="http://schemas.microsoft.com/office/powerpoint/2010/main" val="3148881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06422-A063-4B66-9825-5E648E70C8DF}"/>
              </a:ext>
            </a:extLst>
          </p:cNvPr>
          <p:cNvSpPr>
            <a:spLocks noGrp="1"/>
          </p:cNvSpPr>
          <p:nvPr>
            <p:ph type="title"/>
          </p:nvPr>
        </p:nvSpPr>
        <p:spPr/>
        <p:txBody>
          <a:bodyPr/>
          <a:lstStyle/>
          <a:p>
            <a:r>
              <a:rPr lang="zh-CN" altLang="en-US" dirty="0"/>
              <a:t>二维矢量</a:t>
            </a:r>
          </a:p>
        </p:txBody>
      </p:sp>
      <p:sp>
        <p:nvSpPr>
          <p:cNvPr id="3" name="内容占位符 2">
            <a:extLst>
              <a:ext uri="{FF2B5EF4-FFF2-40B4-BE49-F238E27FC236}">
                <a16:creationId xmlns:a16="http://schemas.microsoft.com/office/drawing/2014/main" id="{20C6B0F0-D0B2-44D1-8CEE-7619AD99F00F}"/>
              </a:ext>
            </a:extLst>
          </p:cNvPr>
          <p:cNvSpPr>
            <a:spLocks noGrp="1"/>
          </p:cNvSpPr>
          <p:nvPr>
            <p:ph idx="1"/>
          </p:nvPr>
        </p:nvSpPr>
        <p:spPr/>
        <p:txBody>
          <a:bodyPr/>
          <a:lstStyle/>
          <a:p>
            <a:pPr marL="0" indent="0">
              <a:buNone/>
            </a:pPr>
            <a:r>
              <a:rPr lang="zh-CN" altLang="en-US" dirty="0"/>
              <a:t>在</a:t>
            </a:r>
            <a:r>
              <a:rPr lang="en-US" altLang="zh-CN" dirty="0"/>
              <a:t>n</a:t>
            </a:r>
            <a:r>
              <a:rPr lang="zh-CN" altLang="en-US" dirty="0"/>
              <a:t>维空间下，矢量经常被表达为</a:t>
            </a:r>
            <a:r>
              <a:rPr lang="en-US" altLang="zh-CN" dirty="0"/>
              <a:t>n</a:t>
            </a:r>
            <a:r>
              <a:rPr lang="zh-CN" altLang="en-US" dirty="0"/>
              <a:t>个数的元组</a:t>
            </a:r>
            <a:r>
              <a:rPr lang="en-US" altLang="zh-CN" dirty="0"/>
              <a:t>a = (a</a:t>
            </a:r>
            <a:r>
              <a:rPr lang="en-US" altLang="zh-CN" baseline="-25000" dirty="0"/>
              <a:t>1</a:t>
            </a:r>
            <a:r>
              <a:rPr lang="en-US" altLang="zh-CN" dirty="0"/>
              <a:t>,a</a:t>
            </a:r>
            <a:r>
              <a:rPr lang="en-US" altLang="zh-CN" baseline="-25000" dirty="0"/>
              <a:t>2</a:t>
            </a:r>
            <a:r>
              <a:rPr lang="en-US" altLang="zh-CN" dirty="0"/>
              <a:t>,a</a:t>
            </a:r>
            <a:r>
              <a:rPr lang="en-US" altLang="zh-CN" baseline="-25000" dirty="0"/>
              <a:t>3</a:t>
            </a:r>
            <a:r>
              <a:rPr lang="en-US" altLang="zh-CN" dirty="0"/>
              <a:t>,……,a</a:t>
            </a:r>
            <a:r>
              <a:rPr lang="en-US" altLang="zh-CN" baseline="-25000" dirty="0"/>
              <a:t>n</a:t>
            </a:r>
            <a:r>
              <a:rPr lang="en-US" altLang="zh-CN" dirty="0"/>
              <a:t>)</a:t>
            </a:r>
          </a:p>
          <a:p>
            <a:pPr marL="0" indent="0">
              <a:buNone/>
            </a:pPr>
            <a:r>
              <a:rPr lang="zh-CN" altLang="en-US" dirty="0"/>
              <a:t>在二维空间下用一个有序数对（</a:t>
            </a:r>
            <a:r>
              <a:rPr lang="en-US" altLang="zh-CN" dirty="0"/>
              <a:t>x,y</a:t>
            </a:r>
            <a:r>
              <a:rPr lang="zh-CN" altLang="en-US" dirty="0"/>
              <a:t>）表示。</a:t>
            </a:r>
            <a:endParaRPr lang="en-US" altLang="zh-CN" dirty="0"/>
          </a:p>
          <a:p>
            <a:pPr marL="0" indent="0">
              <a:buNone/>
            </a:pPr>
            <a:r>
              <a:rPr lang="zh-CN" altLang="en-US" dirty="0"/>
              <a:t>矢量的两个重要运算：</a:t>
            </a:r>
            <a:endParaRPr lang="en-US" altLang="zh-CN" dirty="0"/>
          </a:p>
          <a:p>
            <a:pPr marL="0" indent="0" algn="ctr">
              <a:buNone/>
            </a:pPr>
            <a:r>
              <a:rPr lang="zh-CN" altLang="en-US" dirty="0"/>
              <a:t>点积和叉积</a:t>
            </a:r>
            <a:endParaRPr lang="en-US" altLang="zh-CN" dirty="0"/>
          </a:p>
          <a:p>
            <a:pPr marL="0" indent="0">
              <a:buNone/>
            </a:pPr>
            <a:endParaRPr lang="zh-CN" altLang="en-US" dirty="0"/>
          </a:p>
        </p:txBody>
      </p:sp>
    </p:spTree>
    <p:extLst>
      <p:ext uri="{BB962C8B-B14F-4D97-AF65-F5344CB8AC3E}">
        <p14:creationId xmlns:p14="http://schemas.microsoft.com/office/powerpoint/2010/main" val="2688876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B4A95-0812-405A-81A3-10777D81F67C}"/>
              </a:ext>
            </a:extLst>
          </p:cNvPr>
          <p:cNvSpPr>
            <a:spLocks noGrp="1"/>
          </p:cNvSpPr>
          <p:nvPr>
            <p:ph type="title"/>
          </p:nvPr>
        </p:nvSpPr>
        <p:spPr/>
        <p:txBody>
          <a:bodyPr/>
          <a:lstStyle/>
          <a:p>
            <a:r>
              <a:rPr lang="zh-CN" altLang="en-US" dirty="0"/>
              <a:t>求多边形的面积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B4AD0D-E4C3-4DB9-A963-41F5D2F7F8C8}"/>
                  </a:ext>
                </a:extLst>
              </p:cNvPr>
              <p:cNvSpPr>
                <a:spLocks noGrp="1"/>
              </p:cNvSpPr>
              <p:nvPr>
                <p:ph idx="1"/>
              </p:nvPr>
            </p:nvSpPr>
            <p:spPr/>
            <p:txBody>
              <a:bodyPr/>
              <a:lstStyle/>
              <a:p>
                <a:r>
                  <a:rPr lang="zh-CN" altLang="en-US" dirty="0"/>
                  <a:t>使用向量叉积中“有向面积”的概念。</a:t>
                </a:r>
                <a:endParaRPr lang="en-US" altLang="zh-CN" dirty="0"/>
              </a:p>
              <a:p>
                <a:r>
                  <a:rPr lang="zh-CN" altLang="en-US" dirty="0"/>
                  <a:t>按逆时针方向顺次为各边指定方向。</a:t>
                </a:r>
                <a:endParaRPr lang="en-US" altLang="zh-CN" dirty="0"/>
              </a:p>
              <a:p>
                <a:r>
                  <a:rPr lang="zh-CN" altLang="en-US" dirty="0"/>
                  <a:t>对于每条边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a:rPr>
                          <m:t>𝐴𝐵</m:t>
                        </m:r>
                      </m:e>
                    </m:acc>
                  </m:oMath>
                </a14:m>
                <a:r>
                  <a:rPr lang="zh-CN" altLang="en-US" dirty="0"/>
                  <a:t>，累加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𝐴</m:t>
                        </m:r>
                        <m:r>
                          <a:rPr lang="en-US" altLang="zh-CN" b="0" i="1" smtClean="0">
                            <a:latin typeface="Cambria Math"/>
                          </a:rPr>
                          <m:t>×</m:t>
                        </m:r>
                        <m:r>
                          <a:rPr lang="en-US" altLang="zh-CN" b="0" i="1" smtClean="0">
                            <a:latin typeface="Cambria Math"/>
                          </a:rPr>
                          <m:t>𝐵</m:t>
                        </m:r>
                      </m:num>
                      <m:den>
                        <m:r>
                          <a:rPr lang="en-US" altLang="zh-CN" b="0" i="1" smtClean="0">
                            <a:latin typeface="Cambria Math"/>
                          </a:rPr>
                          <m:t>2</m:t>
                        </m:r>
                      </m:den>
                    </m:f>
                  </m:oMath>
                </a14:m>
                <a:r>
                  <a:rPr lang="zh-CN" altLang="en-US" dirty="0"/>
                  <a:t> 的值。</a:t>
                </a:r>
                <a:endParaRPr lang="en-US" altLang="zh-CN" dirty="0"/>
              </a:p>
              <a:p>
                <a:r>
                  <a:rPr lang="zh-CN" altLang="en-US" dirty="0"/>
                  <a:t>最后得到的结果即为多边形的面积。</a:t>
                </a:r>
                <a:endParaRPr lang="en-US" altLang="zh-CN" dirty="0"/>
              </a:p>
              <a:p>
                <a:r>
                  <a:rPr lang="zh-CN" altLang="en-US" dirty="0"/>
                  <a:t>当然也可以累加 </a:t>
                </a:r>
                <a14:m>
                  <m:oMath xmlns:m="http://schemas.openxmlformats.org/officeDocument/2006/math">
                    <m:r>
                      <a:rPr lang="en-US" altLang="zh-CN" b="0" i="1" smtClean="0">
                        <a:latin typeface="Cambria Math"/>
                      </a:rPr>
                      <m:t>𝐴</m:t>
                    </m:r>
                    <m:r>
                      <a:rPr lang="en-US" altLang="zh-CN" b="0" i="1" smtClean="0">
                        <a:latin typeface="Cambria Math"/>
                      </a:rPr>
                      <m:t>×</m:t>
                    </m:r>
                    <m:r>
                      <a:rPr lang="en-US" altLang="zh-CN" b="0" i="1" smtClean="0">
                        <a:latin typeface="Cambria Math"/>
                      </a:rPr>
                      <m:t>𝐵</m:t>
                    </m:r>
                  </m:oMath>
                </a14:m>
                <a:r>
                  <a:rPr lang="zh-CN" altLang="en-US" dirty="0"/>
                  <a:t> 的值，最后再除以 </a:t>
                </a:r>
                <a:r>
                  <a:rPr lang="en-US" altLang="zh-CN" dirty="0"/>
                  <a:t>2</a:t>
                </a:r>
                <a:r>
                  <a:rPr lang="zh-CN" altLang="en-US" dirty="0"/>
                  <a:t>。</a:t>
                </a:r>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F9B4AD0D-E4C3-4DB9-A963-41F5D2F7F8C8}"/>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7710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4049638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D0BC692B-839A-46F3-AB34-310DD100C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7" y="557129"/>
            <a:ext cx="4910666" cy="4571999"/>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3619310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6F2F8BFE-4D54-4530-ACDD-44830BB2E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7" y="557130"/>
            <a:ext cx="4910665" cy="4571999"/>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745714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52FC20B1-0ED6-4D8B-893F-FB268AF49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7" y="557131"/>
            <a:ext cx="4910665"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613507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87E1E1BF-4DF0-41C5-B036-742C674D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9" y="557129"/>
            <a:ext cx="4910664"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61702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87E1E1BF-4DF0-41C5-B036-742C674D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9" y="557129"/>
            <a:ext cx="4910664"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6" name="内容占位符 3">
            <a:extLst>
              <a:ext uri="{FF2B5EF4-FFF2-40B4-BE49-F238E27FC236}">
                <a16:creationId xmlns:a16="http://schemas.microsoft.com/office/drawing/2014/main" id="{0D625E73-C2C0-429D-849C-5737E4F76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879" y="681037"/>
            <a:ext cx="4910664" cy="4571997"/>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32284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87E1E1BF-4DF0-41C5-B036-742C674D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9" y="557129"/>
            <a:ext cx="4910664"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6" name="内容占位符 3">
            <a:extLst>
              <a:ext uri="{FF2B5EF4-FFF2-40B4-BE49-F238E27FC236}">
                <a16:creationId xmlns:a16="http://schemas.microsoft.com/office/drawing/2014/main" id="{C1822E62-CD10-4CC5-AD7E-CF45A911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880" y="557127"/>
            <a:ext cx="4910663" cy="4571997"/>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2694834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87E1E1BF-4DF0-41C5-B036-742C674D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9" y="557129"/>
            <a:ext cx="4910664"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6" name="内容占位符 3">
            <a:extLst>
              <a:ext uri="{FF2B5EF4-FFF2-40B4-BE49-F238E27FC236}">
                <a16:creationId xmlns:a16="http://schemas.microsoft.com/office/drawing/2014/main" id="{B49D29F1-17E7-47E6-9979-EBB3E2D4A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880" y="557131"/>
            <a:ext cx="4910663" cy="4571996"/>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2938708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5CDD-13D9-44A8-A846-7C4D09A31A01}"/>
              </a:ext>
            </a:extLst>
          </p:cNvPr>
          <p:cNvSpPr>
            <a:spLocks noGrp="1"/>
          </p:cNvSpPr>
          <p:nvPr>
            <p:ph type="title"/>
          </p:nvPr>
        </p:nvSpPr>
        <p:spPr/>
        <p:txBody>
          <a:bodyPr/>
          <a:lstStyle/>
          <a:p>
            <a:r>
              <a:rPr lang="zh-CN" altLang="en-US" dirty="0"/>
              <a:t>算法图示</a:t>
            </a:r>
          </a:p>
        </p:txBody>
      </p:sp>
      <p:pic>
        <p:nvPicPr>
          <p:cNvPr id="4" name="内容占位符 3">
            <a:extLst>
              <a:ext uri="{FF2B5EF4-FFF2-40B4-BE49-F238E27FC236}">
                <a16:creationId xmlns:a16="http://schemas.microsoft.com/office/drawing/2014/main" id="{50618C4B-0D2C-4898-B4D7-1F79EE32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877" y="557129"/>
            <a:ext cx="4910666" cy="4572000"/>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5" name="内容占位符 3">
            <a:extLst>
              <a:ext uri="{FF2B5EF4-FFF2-40B4-BE49-F238E27FC236}">
                <a16:creationId xmlns:a16="http://schemas.microsoft.com/office/drawing/2014/main" id="{87E1E1BF-4DF0-41C5-B036-742C674D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79" y="557129"/>
            <a:ext cx="4910664" cy="4571998"/>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pic>
        <p:nvPicPr>
          <p:cNvPr id="6" name="内容占位符 3">
            <a:extLst>
              <a:ext uri="{FF2B5EF4-FFF2-40B4-BE49-F238E27FC236}">
                <a16:creationId xmlns:a16="http://schemas.microsoft.com/office/drawing/2014/main" id="{A80531BB-9F22-4A37-BBF1-EEBE6FC1E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881" y="557127"/>
            <a:ext cx="4910662" cy="4571996"/>
          </a:xfrm>
          <a:prstGeom prst="rect">
            <a:avLst/>
          </a:prstGeom>
          <a:ln>
            <a:noFill/>
          </a:ln>
          <a:effectLst>
            <a:reflection blurRad="12700" stA="30000" endPos="30000" dist="5000" dir="5400000" sy="-100000" algn="bl" rotWithShape="0"/>
          </a:effectLst>
          <a:scene3d>
            <a:camera prst="perspectiveContrastingLeftFacing">
              <a:rot lat="289753" lon="20703279" rev="77829"/>
            </a:camera>
            <a:lightRig rig="threePt" dir="t">
              <a:rot lat="0" lon="0" rev="2700000"/>
            </a:lightRig>
          </a:scene3d>
          <a:sp3d>
            <a:bevelT w="63500" h="50800"/>
          </a:sp3d>
        </p:spPr>
      </p:pic>
    </p:spTree>
    <p:extLst>
      <p:ext uri="{BB962C8B-B14F-4D97-AF65-F5344CB8AC3E}">
        <p14:creationId xmlns:p14="http://schemas.microsoft.com/office/powerpoint/2010/main" val="52227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57C62-4115-48B8-B836-6CF71AB7BC43}"/>
              </a:ext>
            </a:extLst>
          </p:cNvPr>
          <p:cNvSpPr>
            <a:spLocks noGrp="1"/>
          </p:cNvSpPr>
          <p:nvPr>
            <p:ph type="title"/>
          </p:nvPr>
        </p:nvSpPr>
        <p:spPr/>
        <p:txBody>
          <a:bodyPr/>
          <a:lstStyle/>
          <a:p>
            <a:r>
              <a:rPr lang="zh-CN" altLang="en-US" dirty="0"/>
              <a:t>点积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11D20C-A392-4065-93C3-8253A18AD8FE}"/>
                  </a:ext>
                </a:extLst>
              </p:cNvPr>
              <p:cNvSpPr>
                <a:spLocks noGrp="1"/>
              </p:cNvSpPr>
              <p:nvPr>
                <p:ph idx="1"/>
              </p:nvPr>
            </p:nvSpPr>
            <p:spPr/>
            <p:txBody>
              <a:bodyPr/>
              <a:lstStyle/>
              <a:p>
                <a:r>
                  <a:rPr lang="zh-CN" altLang="en-US" dirty="0"/>
                  <a:t>两个</a:t>
                </a:r>
                <a:r>
                  <a:rPr lang="en-US" altLang="zh-CN" dirty="0"/>
                  <a:t>n</a:t>
                </a:r>
                <a:r>
                  <a:rPr lang="zh-CN" altLang="en-US" dirty="0"/>
                  <a:t>维矢量的点积是一个标量，有</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n</a:t>
                </a:r>
                <a:r>
                  <a:rPr lang="en-US" altLang="zh-CN" dirty="0"/>
                  <a:t>)</a:t>
                </a:r>
                <a:r>
                  <a:rPr lang="en-US" altLang="zh-CN" b="1" dirty="0"/>
                  <a:t> · </a:t>
                </a:r>
                <a:r>
                  <a:rPr lang="en-US" altLang="zh-CN" dirty="0"/>
                  <a:t>(b</a:t>
                </a:r>
                <a:r>
                  <a:rPr lang="en-US" altLang="zh-CN" baseline="-25000" dirty="0"/>
                  <a:t>1</a:t>
                </a:r>
                <a:r>
                  <a:rPr lang="en-US" altLang="zh-CN" dirty="0"/>
                  <a:t>,b</a:t>
                </a:r>
                <a:r>
                  <a:rPr lang="en-US" altLang="zh-CN" baseline="-25000" dirty="0"/>
                  <a:t>2</a:t>
                </a:r>
                <a:r>
                  <a:rPr lang="en-US" altLang="zh-CN" dirty="0"/>
                  <a:t>,……,b</a:t>
                </a:r>
                <a:r>
                  <a:rPr lang="en-US" altLang="zh-CN" baseline="-25000" dirty="0"/>
                  <a:t>n</a:t>
                </a:r>
                <a:r>
                  <a:rPr lang="en-US" altLang="zh-CN" dirty="0"/>
                  <a:t>) = a</a:t>
                </a:r>
                <a:r>
                  <a:rPr lang="en-US" altLang="zh-CN" baseline="-25000" dirty="0"/>
                  <a:t>1</a:t>
                </a:r>
                <a:r>
                  <a:rPr lang="en-US" altLang="zh-CN" dirty="0"/>
                  <a:t>b</a:t>
                </a:r>
                <a:r>
                  <a:rPr lang="en-US" altLang="zh-CN" baseline="-25000" dirty="0"/>
                  <a:t>1</a:t>
                </a:r>
                <a:r>
                  <a:rPr lang="en-US" altLang="zh-CN" dirty="0"/>
                  <a:t>+a</a:t>
                </a:r>
                <a:r>
                  <a:rPr lang="en-US" altLang="zh-CN" baseline="-25000" dirty="0"/>
                  <a:t>2</a:t>
                </a:r>
                <a:r>
                  <a:rPr lang="en-US" altLang="zh-CN" dirty="0"/>
                  <a:t>b</a:t>
                </a:r>
                <a:r>
                  <a:rPr lang="en-US" altLang="zh-CN" baseline="-25000" dirty="0"/>
                  <a:t>2</a:t>
                </a:r>
                <a:r>
                  <a:rPr lang="en-US" altLang="zh-CN" dirty="0"/>
                  <a:t>+ ,……,+</a:t>
                </a:r>
                <a:r>
                  <a:rPr lang="en-US" altLang="zh-CN" dirty="0" err="1"/>
                  <a:t>a</a:t>
                </a:r>
                <a:r>
                  <a:rPr lang="en-US" altLang="zh-CN" baseline="-25000" dirty="0" err="1"/>
                  <a:t>n</a:t>
                </a:r>
                <a:r>
                  <a:rPr lang="en-US" altLang="zh-CN" dirty="0" err="1"/>
                  <a:t>b</a:t>
                </a:r>
                <a:r>
                  <a:rPr lang="en-US" altLang="zh-CN" baseline="-25000" dirty="0" err="1"/>
                  <a:t>n</a:t>
                </a:r>
                <a:endParaRPr lang="en-US" altLang="zh-CN" dirty="0"/>
              </a:p>
              <a:p>
                <a:r>
                  <a:rPr lang="zh-CN" altLang="en-US" dirty="0"/>
                  <a:t>矢量的模（即长度）定义为</a:t>
                </a:r>
                <a:r>
                  <a:rPr lang="en-US" altLang="zh-CN" dirty="0">
                    <a:sym typeface="Wingdings" panose="05000000000000000000" pitchFamily="2" charset="2"/>
                  </a:rPr>
                  <a:t>|</a:t>
                </a:r>
                <a:r>
                  <a:rPr lang="en-US" altLang="zh-CN" b="1" dirty="0">
                    <a:sym typeface="Wingdings" panose="05000000000000000000" pitchFamily="2" charset="2"/>
                  </a:rPr>
                  <a:t>a</a:t>
                </a:r>
                <a:r>
                  <a:rPr lang="en-US" altLang="zh-CN" dirty="0">
                    <a:sym typeface="Wingdings" panose="05000000000000000000" pitchFamily="2" charset="2"/>
                  </a:rPr>
                  <a:t> </a:t>
                </a:r>
                <a:r>
                  <a:rPr lang="en-US" altLang="zh-CN" b="1" dirty="0">
                    <a:sym typeface="Wingdings" panose="05000000000000000000" pitchFamily="2" charset="2"/>
                  </a:rPr>
                  <a:t>· a</a:t>
                </a:r>
                <a:r>
                  <a:rPr lang="en-US" altLang="zh-CN" dirty="0">
                    <a:sym typeface="Wingdings" panose="05000000000000000000" pitchFamily="2" charset="2"/>
                  </a:rPr>
                  <a:t>| = </a:t>
                </a:r>
                <a14:m>
                  <m:oMath xmlns:m="http://schemas.openxmlformats.org/officeDocument/2006/math">
                    <m:rad>
                      <m:radPr>
                        <m:degHide m:val="on"/>
                        <m:ctrlPr>
                          <a:rPr lang="en-US" altLang="zh-CN" i="1" dirty="0" smtClean="0">
                            <a:latin typeface="Cambria Math" panose="02040503050406030204" pitchFamily="18" charset="0"/>
                          </a:rPr>
                        </m:ctrlPr>
                      </m:radPr>
                      <m:deg/>
                      <m:e>
                        <m:r>
                          <a:rPr lang="en-US" altLang="zh-CN" b="1" i="1" dirty="0" smtClean="0">
                            <a:latin typeface="Cambria Math" panose="02040503050406030204" pitchFamily="18" charset="0"/>
                          </a:rPr>
                          <m:t>𝒂</m:t>
                        </m:r>
                        <m:r>
                          <a:rPr lang="en-US" altLang="zh-CN" i="1" dirty="0">
                            <a:latin typeface="Cambria Math" panose="02040503050406030204" pitchFamily="18" charset="0"/>
                          </a:rPr>
                          <m:t>·</m:t>
                        </m:r>
                        <m:r>
                          <a:rPr lang="en-US" altLang="zh-CN" b="1" i="1" dirty="0" smtClean="0">
                            <a:latin typeface="Cambria Math" panose="02040503050406030204" pitchFamily="18" charset="0"/>
                          </a:rPr>
                          <m:t>𝒂</m:t>
                        </m:r>
                      </m:e>
                    </m:rad>
                  </m:oMath>
                </a14:m>
                <a:r>
                  <a:rPr lang="en-US" altLang="zh-CN" dirty="0"/>
                  <a:t> = </a:t>
                </a:r>
                <a14:m>
                  <m:oMath xmlns:m="http://schemas.openxmlformats.org/officeDocument/2006/math">
                    <m:rad>
                      <m:radPr>
                        <m:degHide m:val="on"/>
                        <m:ctrlPr>
                          <a:rPr lang="en-US" altLang="zh-CN" i="1" dirty="0" smtClean="0">
                            <a:latin typeface="Cambria Math" panose="02040503050406030204" pitchFamily="18" charset="0"/>
                          </a:rPr>
                        </m:ctrlPr>
                      </m:radPr>
                      <m:deg/>
                      <m:e>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𝒂</m:t>
                            </m:r>
                          </m:e>
                          <m:sup>
                            <m:r>
                              <a:rPr lang="en-US" altLang="zh-CN" i="0" dirty="0" smtClean="0">
                                <a:latin typeface="Cambria Math" panose="02040503050406030204" pitchFamily="18" charset="0"/>
                              </a:rPr>
                              <m:t>2</m:t>
                            </m:r>
                          </m:sup>
                        </m:sSup>
                      </m:e>
                    </m:rad>
                  </m:oMath>
                </a14:m>
                <a:endParaRPr lang="en-US" altLang="zh-CN" baseline="-25000" dirty="0"/>
              </a:p>
              <a:p>
                <a:r>
                  <a:rPr lang="zh-CN" altLang="en-US" dirty="0"/>
                  <a:t>点积满足交换率</a:t>
                </a:r>
                <a:endParaRPr lang="en-US" altLang="zh-CN" dirty="0"/>
              </a:p>
            </p:txBody>
          </p:sp>
        </mc:Choice>
        <mc:Fallback xmlns="">
          <p:sp>
            <p:nvSpPr>
              <p:cNvPr id="3" name="内容占位符 2">
                <a:extLst>
                  <a:ext uri="{FF2B5EF4-FFF2-40B4-BE49-F238E27FC236}">
                    <a16:creationId xmlns:a16="http://schemas.microsoft.com/office/drawing/2014/main" id="{8911D20C-A392-4065-93C3-8253A18AD8FE}"/>
                  </a:ext>
                </a:extLst>
              </p:cNvPr>
              <p:cNvSpPr>
                <a:spLocks noGrp="1" noRot="1" noChangeAspect="1" noMove="1" noResize="1" noEditPoints="1" noAdjustHandles="1" noChangeArrowheads="1" noChangeShapeType="1" noTextEdit="1"/>
              </p:cNvSpPr>
              <p:nvPr>
                <p:ph idx="1"/>
              </p:nvPr>
            </p:nvSpPr>
            <p:spPr>
              <a:blipFill>
                <a:blip r:embed="rId3"/>
                <a:stretch>
                  <a:fillRect l="-1043" t="-252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5777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CD863-8779-45C7-8375-9E32200A6EDB}"/>
              </a:ext>
            </a:extLst>
          </p:cNvPr>
          <p:cNvSpPr>
            <a:spLocks noGrp="1"/>
          </p:cNvSpPr>
          <p:nvPr>
            <p:ph type="title"/>
          </p:nvPr>
        </p:nvSpPr>
        <p:spPr/>
        <p:txBody>
          <a:bodyPr/>
          <a:lstStyle/>
          <a:p>
            <a:r>
              <a:rPr lang="zh-CN" altLang="en-US" dirty="0"/>
              <a:t>凸集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315FAB-6B90-4A97-B3AE-0B635D699275}"/>
                  </a:ext>
                </a:extLst>
              </p:cNvPr>
              <p:cNvSpPr>
                <a:spLocks noGrp="1"/>
              </p:cNvSpPr>
              <p:nvPr>
                <p:ph idx="1"/>
              </p:nvPr>
            </p:nvSpPr>
            <p:spPr/>
            <p:txBody>
              <a:bodyPr/>
              <a:lstStyle/>
              <a:p>
                <a:r>
                  <a:rPr lang="zh-CN" altLang="en-US" dirty="0"/>
                  <a:t>对于一个点集 </a:t>
                </a:r>
                <a:r>
                  <a:rPr lang="en-US" altLang="zh-CN" dirty="0"/>
                  <a:t>S</a:t>
                </a:r>
                <a:r>
                  <a:rPr lang="zh-CN" altLang="en-US" dirty="0"/>
                  <a:t>，若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r>
                      <a:rPr lang="en-US" altLang="zh-CN">
                        <a:latin typeface="Cambria Math" panose="02040503050406030204" pitchFamily="18" charset="0"/>
                      </a:rPr>
                      <m:t>𝑆</m:t>
                    </m:r>
                    <m:r>
                      <a:rPr lang="en-US" altLang="zh-CN">
                        <a:latin typeface="Cambria Math" panose="02040503050406030204" pitchFamily="18" charset="0"/>
                      </a:rPr>
                      <m:t>,</m:t>
                    </m:r>
                    <m:r>
                      <a:rPr lang="en-US" altLang="zh-CN">
                        <a:latin typeface="Cambria Math" panose="02040503050406030204" pitchFamily="18" charset="0"/>
                      </a:rPr>
                      <m:t>𝜆</m:t>
                    </m:r>
                    <m:r>
                      <a:rPr lang="en-US" altLang="zh-CN">
                        <a:latin typeface="Cambria Math" panose="02040503050406030204" pitchFamily="18" charset="0"/>
                      </a:rPr>
                      <m:t>∈[0,1]</m:t>
                    </m:r>
                  </m:oMath>
                </a14:m>
                <a:r>
                  <a:rPr lang="zh-CN" altLang="en-US" dirty="0"/>
                  <a:t>，有 </a:t>
                </a:r>
                <a14:m>
                  <m:oMath xmlns:m="http://schemas.openxmlformats.org/officeDocument/2006/math">
                    <m:r>
                      <a:rPr lang="en-US" altLang="zh-CN">
                        <a:latin typeface="Cambria Math" panose="02040503050406030204" pitchFamily="18" charset="0"/>
                      </a:rPr>
                      <m:t>𝜆</m:t>
                    </m:r>
                    <m:r>
                      <a:rPr lang="en-US" altLang="zh-CN">
                        <a:latin typeface="Cambria Math" panose="02040503050406030204" pitchFamily="18" charset="0"/>
                      </a:rPr>
                      <m:t>𝑎</m:t>
                    </m:r>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a:latin typeface="Cambria Math" panose="02040503050406030204" pitchFamily="18" charset="0"/>
                          </a:rPr>
                          <m:t>1−</m:t>
                        </m:r>
                        <m:r>
                          <a:rPr lang="en-US" altLang="zh-CN">
                            <a:latin typeface="Cambria Math" panose="02040503050406030204" pitchFamily="18" charset="0"/>
                          </a:rPr>
                          <m:t>𝜆</m:t>
                        </m:r>
                      </m:e>
                    </m:d>
                    <m:r>
                      <a:rPr lang="en-US" altLang="zh-CN">
                        <a:latin typeface="Cambria Math" panose="02040503050406030204" pitchFamily="18" charset="0"/>
                      </a:rPr>
                      <m:t>𝑏</m:t>
                    </m:r>
                    <m:r>
                      <a:rPr lang="en-US" altLang="zh-CN">
                        <a:latin typeface="Cambria Math" panose="02040503050406030204" pitchFamily="18" charset="0"/>
                      </a:rPr>
                      <m:t>∈</m:t>
                    </m:r>
                    <m:r>
                      <a:rPr lang="en-US" altLang="zh-CN">
                        <a:latin typeface="Cambria Math" panose="02040503050406030204" pitchFamily="18" charset="0"/>
                      </a:rPr>
                      <m:t>𝑆</m:t>
                    </m:r>
                  </m:oMath>
                </a14:m>
                <a:r>
                  <a:rPr lang="zh-CN" altLang="en-US" dirty="0"/>
                  <a:t>，则称 </a:t>
                </a:r>
                <a:r>
                  <a:rPr lang="en-US" altLang="zh-CN" dirty="0"/>
                  <a:t>S</a:t>
                </a:r>
                <a:r>
                  <a:rPr lang="zh-CN" altLang="en-US" dirty="0"/>
                  <a:t>是凸集。</a:t>
                </a:r>
                <a:endParaRPr lang="en-US" altLang="zh-CN" dirty="0"/>
              </a:p>
              <a:p>
                <a:r>
                  <a:rPr lang="zh-CN" altLang="en-US" dirty="0"/>
                  <a:t>就是对于点集中任意两点，以两点为端点的线段上的所有点也属于这个点集。</a:t>
                </a:r>
                <a:endParaRPr lang="en-US" altLang="zh-CN" dirty="0"/>
              </a:p>
              <a:p>
                <a:r>
                  <a:rPr lang="zh-CN" altLang="en-US" dirty="0"/>
                  <a:t>若多边形及其内点是凸集，则称这个多边形为凸多边形。</a:t>
                </a:r>
                <a:endParaRPr lang="en-US" altLang="zh-CN" dirty="0"/>
              </a:p>
              <a:p>
                <a:r>
                  <a:rPr lang="zh-CN" altLang="en-US" dirty="0"/>
                  <a:t>可以证明凸集的交也是凸集。</a:t>
                </a:r>
              </a:p>
              <a:p>
                <a:endParaRPr lang="zh-CN" altLang="en-US" dirty="0"/>
              </a:p>
            </p:txBody>
          </p:sp>
        </mc:Choice>
        <mc:Fallback xmlns="">
          <p:sp>
            <p:nvSpPr>
              <p:cNvPr id="3" name="内容占位符 2">
                <a:extLst>
                  <a:ext uri="{FF2B5EF4-FFF2-40B4-BE49-F238E27FC236}">
                    <a16:creationId xmlns:a16="http://schemas.microsoft.com/office/drawing/2014/main" id="{DD315FAB-6B90-4A97-B3AE-0B635D69927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84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E24D2A-C311-44F8-8810-6CC8B328AD30}"/>
              </a:ext>
            </a:extLst>
          </p:cNvPr>
          <p:cNvSpPr>
            <a:spLocks noGrp="1"/>
          </p:cNvSpPr>
          <p:nvPr>
            <p:ph idx="1"/>
          </p:nvPr>
        </p:nvSpPr>
        <p:spPr/>
        <p:txBody>
          <a:bodyPr/>
          <a:lstStyle/>
          <a:p>
            <a:r>
              <a:rPr lang="zh-CN" altLang="en-US" dirty="0"/>
              <a:t>特殊的例子：</a:t>
            </a:r>
            <a:endParaRPr lang="en-US" altLang="zh-CN" dirty="0"/>
          </a:p>
          <a:p>
            <a:r>
              <a:rPr lang="zh-CN" altLang="en-US" dirty="0"/>
              <a:t>若干种原料，每种原料含 </a:t>
            </a:r>
            <a:r>
              <a:rPr lang="en-US" altLang="zh-CN" dirty="0"/>
              <a:t>A </a:t>
            </a:r>
            <a:r>
              <a:rPr lang="zh-CN" altLang="en-US" dirty="0"/>
              <a:t>成分和 </a:t>
            </a:r>
            <a:r>
              <a:rPr lang="en-US" altLang="zh-CN" dirty="0"/>
              <a:t>B </a:t>
            </a:r>
            <a:r>
              <a:rPr lang="zh-CN" altLang="en-US" dirty="0"/>
              <a:t>成分的比例不同；混合这些原料能得到的产品的 </a:t>
            </a:r>
            <a:r>
              <a:rPr lang="en-US" altLang="zh-CN" dirty="0"/>
              <a:t>A, B </a:t>
            </a:r>
            <a:r>
              <a:rPr lang="zh-CN" altLang="en-US" dirty="0"/>
              <a:t>两种成分的比例</a:t>
            </a:r>
            <a:endParaRPr lang="en-US" altLang="zh-CN" dirty="0"/>
          </a:p>
          <a:p>
            <a:endParaRPr lang="zh-CN" altLang="en-US" dirty="0"/>
          </a:p>
        </p:txBody>
      </p:sp>
    </p:spTree>
    <p:extLst>
      <p:ext uri="{BB962C8B-B14F-4D97-AF65-F5344CB8AC3E}">
        <p14:creationId xmlns:p14="http://schemas.microsoft.com/office/powerpoint/2010/main" val="1592144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14C1D-3D6B-421A-A7CF-5928FB0DB803}"/>
              </a:ext>
            </a:extLst>
          </p:cNvPr>
          <p:cNvSpPr>
            <a:spLocks noGrp="1"/>
          </p:cNvSpPr>
          <p:nvPr>
            <p:ph type="title"/>
          </p:nvPr>
        </p:nvSpPr>
        <p:spPr/>
        <p:txBody>
          <a:bodyPr/>
          <a:lstStyle/>
          <a:p>
            <a:r>
              <a:rPr lang="zh-CN" altLang="en-US" dirty="0"/>
              <a:t>凸包</a:t>
            </a:r>
          </a:p>
        </p:txBody>
      </p:sp>
      <p:sp>
        <p:nvSpPr>
          <p:cNvPr id="3" name="内容占位符 2">
            <a:extLst>
              <a:ext uri="{FF2B5EF4-FFF2-40B4-BE49-F238E27FC236}">
                <a16:creationId xmlns:a16="http://schemas.microsoft.com/office/drawing/2014/main" id="{DB69829C-BAFF-4DE1-9516-305403BFDE33}"/>
              </a:ext>
            </a:extLst>
          </p:cNvPr>
          <p:cNvSpPr>
            <a:spLocks noGrp="1"/>
          </p:cNvSpPr>
          <p:nvPr>
            <p:ph idx="1"/>
          </p:nvPr>
        </p:nvSpPr>
        <p:spPr/>
        <p:txBody>
          <a:bodyPr/>
          <a:lstStyle/>
          <a:p>
            <a:r>
              <a:rPr lang="zh-CN" altLang="en-US" dirty="0"/>
              <a:t>对于点集 </a:t>
            </a:r>
            <a:r>
              <a:rPr lang="en-US" altLang="zh-CN" i="1" dirty="0">
                <a:latin typeface="Times New Roman" pitchFamily="18" charset="0"/>
                <a:cs typeface="Times New Roman" pitchFamily="18" charset="0"/>
              </a:rPr>
              <a:t>S</a:t>
            </a:r>
            <a:r>
              <a:rPr lang="zh-CN" altLang="en-US" dirty="0"/>
              <a:t>，包含 </a:t>
            </a:r>
            <a:r>
              <a:rPr lang="en-US" altLang="zh-CN" i="1" dirty="0">
                <a:latin typeface="Times New Roman" pitchFamily="18" charset="0"/>
                <a:cs typeface="Times New Roman" pitchFamily="18" charset="0"/>
              </a:rPr>
              <a:t>S</a:t>
            </a:r>
            <a:r>
              <a:rPr lang="en-US" altLang="zh-CN" dirty="0"/>
              <a:t> </a:t>
            </a:r>
            <a:r>
              <a:rPr lang="zh-CN" altLang="en-US" dirty="0"/>
              <a:t>中所有点的最小的凸集称为 </a:t>
            </a:r>
            <a:r>
              <a:rPr lang="en-US" altLang="zh-CN" i="1" dirty="0">
                <a:latin typeface="Times New Roman" pitchFamily="18" charset="0"/>
                <a:cs typeface="Times New Roman" pitchFamily="18" charset="0"/>
              </a:rPr>
              <a:t>S</a:t>
            </a:r>
            <a:r>
              <a:rPr lang="en-US" altLang="zh-CN" dirty="0"/>
              <a:t> </a:t>
            </a:r>
            <a:r>
              <a:rPr lang="zh-CN" altLang="en-US" dirty="0"/>
              <a:t>的凸包。</a:t>
            </a:r>
            <a:endParaRPr lang="en-US" altLang="zh-CN" dirty="0"/>
          </a:p>
          <a:p>
            <a:r>
              <a:rPr lang="zh-CN" altLang="en-US" dirty="0"/>
              <a:t>若 </a:t>
            </a:r>
            <a:r>
              <a:rPr lang="en-US" altLang="zh-CN" i="1" dirty="0">
                <a:latin typeface="Times New Roman" pitchFamily="18" charset="0"/>
                <a:cs typeface="Times New Roman" pitchFamily="18" charset="0"/>
              </a:rPr>
              <a:t>S</a:t>
            </a:r>
            <a:r>
              <a:rPr lang="en-US" altLang="zh-CN" dirty="0"/>
              <a:t> </a:t>
            </a:r>
            <a:r>
              <a:rPr lang="zh-CN" altLang="en-US" dirty="0"/>
              <a:t>是有限集，则其凸包是凸多边形。</a:t>
            </a:r>
            <a:endParaRPr lang="en-US" altLang="zh-CN" dirty="0"/>
          </a:p>
          <a:p>
            <a:r>
              <a:rPr lang="zh-CN" altLang="en-US" dirty="0"/>
              <a:t>直观来看，把 </a:t>
            </a:r>
            <a:r>
              <a:rPr lang="en-US" altLang="zh-CN" i="1" dirty="0">
                <a:latin typeface="Times New Roman" pitchFamily="18" charset="0"/>
                <a:cs typeface="Times New Roman" pitchFamily="18" charset="0"/>
              </a:rPr>
              <a:t>S</a:t>
            </a:r>
            <a:r>
              <a:rPr lang="en-US" altLang="zh-CN" dirty="0"/>
              <a:t> </a:t>
            </a:r>
            <a:r>
              <a:rPr lang="zh-CN" altLang="en-US" dirty="0"/>
              <a:t>中所有点钉在一个木板上，用一个橡皮筋框起所有点来，一撒手，橡皮筋就表示出了 </a:t>
            </a:r>
            <a:r>
              <a:rPr lang="en-US" altLang="zh-CN" i="1" dirty="0">
                <a:latin typeface="Times New Roman" pitchFamily="18" charset="0"/>
                <a:cs typeface="Times New Roman" pitchFamily="18" charset="0"/>
              </a:rPr>
              <a:t>S</a:t>
            </a:r>
            <a:r>
              <a:rPr lang="en-US" altLang="zh-CN" dirty="0"/>
              <a:t> </a:t>
            </a:r>
            <a:r>
              <a:rPr lang="zh-CN" altLang="en-US" dirty="0"/>
              <a:t>的凸包。</a:t>
            </a:r>
          </a:p>
          <a:p>
            <a:endParaRPr lang="zh-CN" altLang="en-US" dirty="0"/>
          </a:p>
        </p:txBody>
      </p:sp>
      <p:pic>
        <p:nvPicPr>
          <p:cNvPr id="5" name="图片 4">
            <a:extLst>
              <a:ext uri="{FF2B5EF4-FFF2-40B4-BE49-F238E27FC236}">
                <a16:creationId xmlns:a16="http://schemas.microsoft.com/office/drawing/2014/main" id="{A46AC9AA-7031-4FD0-8A5E-119E672BC9BE}"/>
              </a:ext>
            </a:extLst>
          </p:cNvPr>
          <p:cNvPicPr>
            <a:picLocks noChangeAspect="1"/>
          </p:cNvPicPr>
          <p:nvPr/>
        </p:nvPicPr>
        <p:blipFill>
          <a:blip r:embed="rId2"/>
          <a:stretch>
            <a:fillRect/>
          </a:stretch>
        </p:blipFill>
        <p:spPr>
          <a:xfrm>
            <a:off x="7312154" y="3725525"/>
            <a:ext cx="3533775" cy="2914650"/>
          </a:xfrm>
          <a:prstGeom prst="rect">
            <a:avLst/>
          </a:prstGeom>
        </p:spPr>
      </p:pic>
    </p:spTree>
    <p:extLst>
      <p:ext uri="{BB962C8B-B14F-4D97-AF65-F5344CB8AC3E}">
        <p14:creationId xmlns:p14="http://schemas.microsoft.com/office/powerpoint/2010/main" val="3803492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160DA-3B87-4369-8280-B79BA1F70BD5}"/>
              </a:ext>
            </a:extLst>
          </p:cNvPr>
          <p:cNvSpPr>
            <a:spLocks noGrp="1"/>
          </p:cNvSpPr>
          <p:nvPr>
            <p:ph type="title"/>
          </p:nvPr>
        </p:nvSpPr>
        <p:spPr/>
        <p:txBody>
          <a:bodyPr/>
          <a:lstStyle/>
          <a:p>
            <a:r>
              <a:rPr lang="en-US" altLang="zh-CN" dirty="0"/>
              <a:t>Graham </a:t>
            </a:r>
            <a:r>
              <a:rPr lang="zh-CN" altLang="en-US" dirty="0"/>
              <a:t>扫描算法</a:t>
            </a:r>
          </a:p>
        </p:txBody>
      </p:sp>
      <p:sp>
        <p:nvSpPr>
          <p:cNvPr id="3" name="内容占位符 2">
            <a:extLst>
              <a:ext uri="{FF2B5EF4-FFF2-40B4-BE49-F238E27FC236}">
                <a16:creationId xmlns:a16="http://schemas.microsoft.com/office/drawing/2014/main" id="{B4EA2E72-B364-4185-A21E-E16FEDE66431}"/>
              </a:ext>
            </a:extLst>
          </p:cNvPr>
          <p:cNvSpPr>
            <a:spLocks noGrp="1"/>
          </p:cNvSpPr>
          <p:nvPr>
            <p:ph idx="1"/>
          </p:nvPr>
        </p:nvSpPr>
        <p:spPr/>
        <p:txBody>
          <a:bodyPr/>
          <a:lstStyle/>
          <a:p>
            <a:r>
              <a:rPr lang="en-US" altLang="zh-CN" dirty="0"/>
              <a:t>Graham</a:t>
            </a:r>
            <a:r>
              <a:rPr lang="zh-CN" altLang="en-US" dirty="0"/>
              <a:t>扫描算法维护一个凸壳，通过不断在凸壳中加入新的点和去除影响凸性的点，最后形成凸包</a:t>
            </a:r>
          </a:p>
          <a:p>
            <a:r>
              <a:rPr lang="zh-CN" altLang="en-US" dirty="0"/>
              <a:t>算法主体由两部分组成先是排序后是扫描。</a:t>
            </a:r>
          </a:p>
          <a:p>
            <a:endParaRPr lang="zh-CN" altLang="en-US" dirty="0"/>
          </a:p>
        </p:txBody>
      </p:sp>
    </p:spTree>
    <p:extLst>
      <p:ext uri="{BB962C8B-B14F-4D97-AF65-F5344CB8AC3E}">
        <p14:creationId xmlns:p14="http://schemas.microsoft.com/office/powerpoint/2010/main" val="591312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785B8-F759-4756-8B31-902D75716F55}"/>
              </a:ext>
            </a:extLst>
          </p:cNvPr>
          <p:cNvSpPr>
            <a:spLocks noGrp="1"/>
          </p:cNvSpPr>
          <p:nvPr>
            <p:ph idx="1"/>
          </p:nvPr>
        </p:nvSpPr>
        <p:spPr>
          <a:xfrm>
            <a:off x="838200" y="406400"/>
            <a:ext cx="10515600" cy="5770563"/>
          </a:xfrm>
        </p:spPr>
        <p:txBody>
          <a:bodyPr>
            <a:normAutofit lnSpcReduction="10000"/>
          </a:bodyPr>
          <a:lstStyle/>
          <a:p>
            <a:r>
              <a:rPr lang="zh-CN" altLang="en-US" dirty="0"/>
              <a:t>点集排序</a:t>
            </a:r>
            <a:endParaRPr lang="en-US" altLang="zh-CN" dirty="0"/>
          </a:p>
          <a:p>
            <a:r>
              <a:rPr lang="zh-CN" altLang="en-US" dirty="0"/>
              <a:t>为了得到加入新点的顺序 </a:t>
            </a:r>
            <a:r>
              <a:rPr lang="en-US" altLang="zh-CN" dirty="0"/>
              <a:t>Graham</a:t>
            </a:r>
            <a:r>
              <a:rPr lang="zh-CN" altLang="en-US" dirty="0"/>
              <a:t>扫描法的第一步是对点集排序</a:t>
            </a:r>
            <a:endParaRPr lang="en-US" altLang="zh-CN" dirty="0"/>
          </a:p>
          <a:p>
            <a:r>
              <a:rPr lang="zh-CN" altLang="en-US" dirty="0"/>
              <a:t>排序是对杂乱的点集进行了梳理，这也是这种算法能够得到更高效率的根本原因。排序的方法也有两种：</a:t>
            </a:r>
            <a:r>
              <a:rPr lang="zh-CN" altLang="en-US" b="1" dirty="0"/>
              <a:t>极角坐标排序</a:t>
            </a:r>
            <a:r>
              <a:rPr lang="en-US" altLang="zh-CN" b="1" dirty="0"/>
              <a:t>(</a:t>
            </a:r>
            <a:r>
              <a:rPr lang="zh-CN" altLang="en-US" b="1" dirty="0"/>
              <a:t>极角序</a:t>
            </a:r>
            <a:r>
              <a:rPr lang="en-US" altLang="zh-CN" b="1" dirty="0"/>
              <a:t>) </a:t>
            </a:r>
            <a:r>
              <a:rPr lang="zh-CN" altLang="en-US" dirty="0"/>
              <a:t>和</a:t>
            </a:r>
            <a:r>
              <a:rPr lang="zh-CN" altLang="en-US" b="1" dirty="0"/>
              <a:t>直角坐标排序</a:t>
            </a:r>
            <a:r>
              <a:rPr lang="en-US" altLang="zh-CN" b="1" dirty="0"/>
              <a:t>(</a:t>
            </a:r>
            <a:r>
              <a:rPr lang="zh-CN" altLang="en-US" b="1" dirty="0"/>
              <a:t>水平序</a:t>
            </a:r>
            <a:r>
              <a:rPr lang="en-US" altLang="zh-CN" b="1" dirty="0"/>
              <a:t>)</a:t>
            </a:r>
          </a:p>
          <a:p>
            <a:r>
              <a:rPr lang="zh-CN" altLang="en-US" dirty="0"/>
              <a:t>有一些不用求凸包的题目也有可能需要使用极角排序</a:t>
            </a:r>
            <a:endParaRPr lang="en-US" altLang="zh-CN" dirty="0"/>
          </a:p>
          <a:p>
            <a:r>
              <a:rPr lang="zh-CN" altLang="en-US" dirty="0"/>
              <a:t>极角排序首先需要选定参考点。参考点是在横坐标最小的情况下取纵坐标最小的点</a:t>
            </a:r>
            <a:endParaRPr lang="en-US" altLang="zh-CN" dirty="0"/>
          </a:p>
          <a:p>
            <a:r>
              <a:rPr lang="zh-CN" altLang="en-US" dirty="0"/>
              <a:t>使用向量的叉积比较极角，就是使用两个向量叉积的值，判断出一个向量在另一个向量的顺时针方向还是逆时针方向。可以直接使用这个性质构造极角排序的</a:t>
            </a:r>
            <a:r>
              <a:rPr lang="en-US" altLang="zh-CN" dirty="0" err="1"/>
              <a:t>cmp</a:t>
            </a:r>
            <a:r>
              <a:rPr lang="en-US" altLang="zh-CN" dirty="0"/>
              <a:t>()</a:t>
            </a:r>
            <a:r>
              <a:rPr lang="zh-CN" altLang="en-US" dirty="0"/>
              <a:t>函数，然后放到</a:t>
            </a:r>
            <a:r>
              <a:rPr lang="en-US" altLang="zh-CN" dirty="0"/>
              <a:t>sort</a:t>
            </a:r>
            <a:r>
              <a:rPr lang="zh-CN" altLang="en-US" dirty="0"/>
              <a:t>里面进行排序。</a:t>
            </a:r>
            <a:endParaRPr lang="en-US" altLang="zh-CN" dirty="0"/>
          </a:p>
          <a:p>
            <a:r>
              <a:rPr lang="zh-CN" altLang="en-US" dirty="0"/>
              <a:t>在构造</a:t>
            </a:r>
            <a:r>
              <a:rPr lang="en-US" altLang="zh-CN" dirty="0" err="1"/>
              <a:t>cmp</a:t>
            </a:r>
            <a:r>
              <a:rPr lang="zh-CN" altLang="en-US" dirty="0"/>
              <a:t>函数时，对于从参考点方向看过去共线的两个点，将距离参考点较近的点放在前面。</a:t>
            </a:r>
          </a:p>
          <a:p>
            <a:endParaRPr lang="en-US" altLang="zh-CN" dirty="0"/>
          </a:p>
        </p:txBody>
      </p:sp>
    </p:spTree>
    <p:extLst>
      <p:ext uri="{BB962C8B-B14F-4D97-AF65-F5344CB8AC3E}">
        <p14:creationId xmlns:p14="http://schemas.microsoft.com/office/powerpoint/2010/main" val="2893772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819AC-7D39-43EF-91D9-88A9D5D3E200}"/>
              </a:ext>
            </a:extLst>
          </p:cNvPr>
          <p:cNvSpPr>
            <a:spLocks noGrp="1"/>
          </p:cNvSpPr>
          <p:nvPr>
            <p:ph type="title"/>
          </p:nvPr>
        </p:nvSpPr>
        <p:spPr/>
        <p:txBody>
          <a:bodyPr/>
          <a:lstStyle/>
          <a:p>
            <a:r>
              <a:rPr lang="en-US" altLang="zh-CN" dirty="0"/>
              <a:t>Graham</a:t>
            </a:r>
            <a:r>
              <a:rPr lang="zh-CN" altLang="en-US" dirty="0"/>
              <a:t>的栈扫描</a:t>
            </a:r>
          </a:p>
        </p:txBody>
      </p:sp>
      <p:sp>
        <p:nvSpPr>
          <p:cNvPr id="3" name="内容占位符 2">
            <a:extLst>
              <a:ext uri="{FF2B5EF4-FFF2-40B4-BE49-F238E27FC236}">
                <a16:creationId xmlns:a16="http://schemas.microsoft.com/office/drawing/2014/main" id="{BD5E2549-151C-491C-8414-57BCD772C3A0}"/>
              </a:ext>
            </a:extLst>
          </p:cNvPr>
          <p:cNvSpPr>
            <a:spLocks noGrp="1"/>
          </p:cNvSpPr>
          <p:nvPr>
            <p:ph idx="1"/>
          </p:nvPr>
        </p:nvSpPr>
        <p:spPr/>
        <p:txBody>
          <a:bodyPr>
            <a:normAutofit/>
          </a:bodyPr>
          <a:lstStyle/>
          <a:p>
            <a:r>
              <a:rPr lang="en-US" altLang="zh-CN" dirty="0"/>
              <a:t>Graham</a:t>
            </a:r>
            <a:r>
              <a:rPr lang="zh-CN" altLang="en-US" dirty="0"/>
              <a:t>的扫描是一个很优美的过程，用到的数据结构也很简单仅仅是一个栈而已。核心的思想是按照排好的序，依次加入新点得到新的边。如果和上一条边成左转关系就压栈继续，如果右转就弹栈直到和栈顶两点的边成左转关系。压栈继续实现的时候我们不用存边，只需要在栈里存点，相邻两点就是一条边。由于我们时时刻刻都保证栈内是一个凸壳，所以最后扫描完毕，就得到了一个凸包。</a:t>
            </a:r>
            <a:endParaRPr lang="en-US" altLang="zh-CN" dirty="0"/>
          </a:p>
          <a:p>
            <a:r>
              <a:rPr lang="en-US" altLang="zh-CN" dirty="0"/>
              <a:t>Graham</a:t>
            </a:r>
            <a:r>
              <a:rPr lang="zh-CN" altLang="en-US" dirty="0"/>
              <a:t>扫描算法基本完成复杂度是排序</a:t>
            </a:r>
            <a:r>
              <a:rPr lang="en-US" altLang="zh-CN" dirty="0"/>
              <a:t>O(Nlog</a:t>
            </a:r>
            <a:r>
              <a:rPr lang="en-US" altLang="zh-CN" baseline="-25000" dirty="0"/>
              <a:t>2</a:t>
            </a:r>
            <a:r>
              <a:rPr lang="en-US" altLang="zh-CN" dirty="0"/>
              <a:t>N) </a:t>
            </a:r>
            <a:r>
              <a:rPr lang="zh-CN" altLang="en-US" dirty="0"/>
              <a:t>扫描</a:t>
            </a:r>
            <a:r>
              <a:rPr lang="en-US" altLang="zh-CN" dirty="0"/>
              <a:t>O(N) {</a:t>
            </a:r>
            <a:r>
              <a:rPr lang="zh-CN" altLang="en-US" dirty="0"/>
              <a:t>每个点仅仅出入栈一次</a:t>
            </a:r>
            <a:r>
              <a:rPr lang="en-US" altLang="zh-CN" dirty="0"/>
              <a:t>}</a:t>
            </a:r>
            <a:r>
              <a:rPr lang="zh-CN" altLang="en-US" dirty="0"/>
              <a:t>合起来是一个</a:t>
            </a:r>
            <a:r>
              <a:rPr lang="en-US" altLang="zh-CN" dirty="0"/>
              <a:t>O(Nlog</a:t>
            </a:r>
            <a:r>
              <a:rPr lang="en-US" altLang="zh-CN" baseline="-25000" dirty="0"/>
              <a:t>2</a:t>
            </a:r>
            <a:r>
              <a:rPr lang="en-US" altLang="zh-CN" dirty="0"/>
              <a:t>N)</a:t>
            </a:r>
            <a:r>
              <a:rPr lang="zh-CN" altLang="en-US" dirty="0"/>
              <a:t>的算法 </a:t>
            </a:r>
          </a:p>
        </p:txBody>
      </p:sp>
    </p:spTree>
    <p:extLst>
      <p:ext uri="{BB962C8B-B14F-4D97-AF65-F5344CB8AC3E}">
        <p14:creationId xmlns:p14="http://schemas.microsoft.com/office/powerpoint/2010/main" val="260158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4E8886-ED3D-45D8-9845-AB22307390E6}"/>
              </a:ext>
            </a:extLst>
          </p:cNvPr>
          <p:cNvPicPr>
            <a:picLocks noChangeAspect="1"/>
          </p:cNvPicPr>
          <p:nvPr/>
        </p:nvPicPr>
        <p:blipFill>
          <a:blip r:embed="rId2"/>
          <a:stretch>
            <a:fillRect/>
          </a:stretch>
        </p:blipFill>
        <p:spPr>
          <a:xfrm>
            <a:off x="0" y="0"/>
            <a:ext cx="3639058" cy="2476846"/>
          </a:xfrm>
          <a:prstGeom prst="rect">
            <a:avLst/>
          </a:prstGeom>
        </p:spPr>
      </p:pic>
      <p:pic>
        <p:nvPicPr>
          <p:cNvPr id="5" name="图片 4">
            <a:extLst>
              <a:ext uri="{FF2B5EF4-FFF2-40B4-BE49-F238E27FC236}">
                <a16:creationId xmlns:a16="http://schemas.microsoft.com/office/drawing/2014/main" id="{1C16133A-6098-45CC-A688-EAC963FE36C2}"/>
              </a:ext>
            </a:extLst>
          </p:cNvPr>
          <p:cNvPicPr>
            <a:picLocks noChangeAspect="1"/>
          </p:cNvPicPr>
          <p:nvPr/>
        </p:nvPicPr>
        <p:blipFill>
          <a:blip r:embed="rId3"/>
          <a:stretch>
            <a:fillRect/>
          </a:stretch>
        </p:blipFill>
        <p:spPr>
          <a:xfrm>
            <a:off x="3639058" y="0"/>
            <a:ext cx="4010585" cy="2667372"/>
          </a:xfrm>
          <a:prstGeom prst="rect">
            <a:avLst/>
          </a:prstGeom>
        </p:spPr>
      </p:pic>
      <p:pic>
        <p:nvPicPr>
          <p:cNvPr id="6" name="图片 5">
            <a:extLst>
              <a:ext uri="{FF2B5EF4-FFF2-40B4-BE49-F238E27FC236}">
                <a16:creationId xmlns:a16="http://schemas.microsoft.com/office/drawing/2014/main" id="{587404CA-FA93-4FD0-A9AF-EA450591B6AC}"/>
              </a:ext>
            </a:extLst>
          </p:cNvPr>
          <p:cNvPicPr>
            <a:picLocks noChangeAspect="1"/>
          </p:cNvPicPr>
          <p:nvPr/>
        </p:nvPicPr>
        <p:blipFill>
          <a:blip r:embed="rId4"/>
          <a:stretch>
            <a:fillRect/>
          </a:stretch>
        </p:blipFill>
        <p:spPr>
          <a:xfrm>
            <a:off x="7649643" y="0"/>
            <a:ext cx="3867690" cy="2791215"/>
          </a:xfrm>
          <a:prstGeom prst="rect">
            <a:avLst/>
          </a:prstGeom>
        </p:spPr>
      </p:pic>
      <p:pic>
        <p:nvPicPr>
          <p:cNvPr id="7" name="图片 6">
            <a:extLst>
              <a:ext uri="{FF2B5EF4-FFF2-40B4-BE49-F238E27FC236}">
                <a16:creationId xmlns:a16="http://schemas.microsoft.com/office/drawing/2014/main" id="{7D7345A2-6488-47B2-B718-9DA92ADFE2C4}"/>
              </a:ext>
            </a:extLst>
          </p:cNvPr>
          <p:cNvPicPr>
            <a:picLocks noChangeAspect="1"/>
          </p:cNvPicPr>
          <p:nvPr/>
        </p:nvPicPr>
        <p:blipFill>
          <a:blip r:embed="rId5"/>
          <a:stretch>
            <a:fillRect/>
          </a:stretch>
        </p:blipFill>
        <p:spPr>
          <a:xfrm>
            <a:off x="0" y="2791215"/>
            <a:ext cx="4153480" cy="2791215"/>
          </a:xfrm>
          <a:prstGeom prst="rect">
            <a:avLst/>
          </a:prstGeom>
        </p:spPr>
      </p:pic>
      <p:pic>
        <p:nvPicPr>
          <p:cNvPr id="8" name="图片 7">
            <a:extLst>
              <a:ext uri="{FF2B5EF4-FFF2-40B4-BE49-F238E27FC236}">
                <a16:creationId xmlns:a16="http://schemas.microsoft.com/office/drawing/2014/main" id="{30ED3BAC-70ED-4172-9121-705F87BD9E4C}"/>
              </a:ext>
            </a:extLst>
          </p:cNvPr>
          <p:cNvPicPr>
            <a:picLocks noChangeAspect="1"/>
          </p:cNvPicPr>
          <p:nvPr/>
        </p:nvPicPr>
        <p:blipFill>
          <a:blip r:embed="rId6"/>
          <a:stretch>
            <a:fillRect/>
          </a:stretch>
        </p:blipFill>
        <p:spPr>
          <a:xfrm>
            <a:off x="4153480" y="2791215"/>
            <a:ext cx="3879905" cy="2791215"/>
          </a:xfrm>
          <a:prstGeom prst="rect">
            <a:avLst/>
          </a:prstGeom>
        </p:spPr>
      </p:pic>
      <p:pic>
        <p:nvPicPr>
          <p:cNvPr id="9" name="图片 8">
            <a:extLst>
              <a:ext uri="{FF2B5EF4-FFF2-40B4-BE49-F238E27FC236}">
                <a16:creationId xmlns:a16="http://schemas.microsoft.com/office/drawing/2014/main" id="{6CEFE09C-A686-47AE-8D7B-02DCE3A705C9}"/>
              </a:ext>
            </a:extLst>
          </p:cNvPr>
          <p:cNvPicPr>
            <a:picLocks noChangeAspect="1"/>
          </p:cNvPicPr>
          <p:nvPr/>
        </p:nvPicPr>
        <p:blipFill>
          <a:blip r:embed="rId7"/>
          <a:stretch>
            <a:fillRect/>
          </a:stretch>
        </p:blipFill>
        <p:spPr>
          <a:xfrm>
            <a:off x="8033385" y="2791214"/>
            <a:ext cx="4230631" cy="2791215"/>
          </a:xfrm>
          <a:prstGeom prst="rect">
            <a:avLst/>
          </a:prstGeom>
        </p:spPr>
      </p:pic>
    </p:spTree>
    <p:extLst>
      <p:ext uri="{BB962C8B-B14F-4D97-AF65-F5344CB8AC3E}">
        <p14:creationId xmlns:p14="http://schemas.microsoft.com/office/powerpoint/2010/main" val="1825102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D7EEE-90B6-4436-A828-F79E14C39E68}"/>
              </a:ext>
            </a:extLst>
          </p:cNvPr>
          <p:cNvSpPr>
            <a:spLocks noGrp="1"/>
          </p:cNvSpPr>
          <p:nvPr>
            <p:ph type="title"/>
          </p:nvPr>
        </p:nvSpPr>
        <p:spPr/>
        <p:txBody>
          <a:bodyPr/>
          <a:lstStyle/>
          <a:p>
            <a:r>
              <a:rPr lang="zh-CN" altLang="en-US" dirty="0"/>
              <a:t>旋转卡壳算法</a:t>
            </a:r>
          </a:p>
        </p:txBody>
      </p:sp>
      <p:sp>
        <p:nvSpPr>
          <p:cNvPr id="3" name="内容占位符 2">
            <a:extLst>
              <a:ext uri="{FF2B5EF4-FFF2-40B4-BE49-F238E27FC236}">
                <a16:creationId xmlns:a16="http://schemas.microsoft.com/office/drawing/2014/main" id="{9867770C-E6D8-4843-9434-B22D0B5A2722}"/>
              </a:ext>
            </a:extLst>
          </p:cNvPr>
          <p:cNvSpPr>
            <a:spLocks noGrp="1"/>
          </p:cNvSpPr>
          <p:nvPr>
            <p:ph idx="1"/>
          </p:nvPr>
        </p:nvSpPr>
        <p:spPr/>
        <p:txBody>
          <a:bodyPr/>
          <a:lstStyle/>
          <a:p>
            <a:r>
              <a:rPr lang="zh-CN" altLang="en-US" dirty="0"/>
              <a:t>旋转卡壳可以用于求凸包的直径、宽度，两个不相交凸包间的最大距离和最小距离等，也可以用于在点集中寻找面积最大的三角形。</a:t>
            </a:r>
            <a:endParaRPr lang="en-US" altLang="zh-CN" dirty="0"/>
          </a:p>
          <a:p>
            <a:r>
              <a:rPr lang="zh-CN" altLang="en-US" dirty="0"/>
              <a:t>简单来说就是用一对平行线“卡”住凸包进行旋转。</a:t>
            </a:r>
            <a:endParaRPr lang="en-US" altLang="zh-CN" dirty="0"/>
          </a:p>
          <a:p>
            <a:r>
              <a:rPr lang="zh-CN" altLang="en-US" dirty="0"/>
              <a:t>被一对卡壳正好卡住的对应点对称为对踵点</a:t>
            </a:r>
            <a:endParaRPr lang="en-US" altLang="zh-CN" dirty="0"/>
          </a:p>
          <a:p>
            <a:endParaRPr lang="zh-CN" altLang="en-US" dirty="0"/>
          </a:p>
        </p:txBody>
      </p:sp>
      <p:pic>
        <p:nvPicPr>
          <p:cNvPr id="3074" name="Picture 2" descr="xz.gif">
            <a:extLst>
              <a:ext uri="{FF2B5EF4-FFF2-40B4-BE49-F238E27FC236}">
                <a16:creationId xmlns:a16="http://schemas.microsoft.com/office/drawing/2014/main" id="{2FABBA5B-1225-494F-91CE-73A1D8924F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30867" y="4464050"/>
            <a:ext cx="37147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3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6A5985-9E4A-4089-B3B8-08D1B3063760}"/>
              </a:ext>
            </a:extLst>
          </p:cNvPr>
          <p:cNvSpPr>
            <a:spLocks noGrp="1"/>
          </p:cNvSpPr>
          <p:nvPr>
            <p:ph idx="1"/>
          </p:nvPr>
        </p:nvSpPr>
        <p:spPr>
          <a:xfrm>
            <a:off x="838200" y="677333"/>
            <a:ext cx="10515600" cy="5499630"/>
          </a:xfrm>
        </p:spPr>
        <p:txBody>
          <a:bodyPr/>
          <a:lstStyle/>
          <a:p>
            <a:r>
              <a:rPr lang="zh-CN" altLang="en-US" dirty="0"/>
              <a:t>平行线卡住凸多变形有两种情况：</a:t>
            </a:r>
            <a:endParaRPr lang="en-US" altLang="zh-CN" dirty="0"/>
          </a:p>
          <a:p>
            <a:r>
              <a:rPr lang="zh-CN" altLang="en-US" dirty="0"/>
              <a:t>卡住两个点：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卡住一条边和一个点：</a:t>
            </a:r>
            <a:endParaRPr lang="en-US" altLang="zh-CN" dirty="0"/>
          </a:p>
          <a:p>
            <a:r>
              <a:rPr lang="zh-CN" altLang="en-US" dirty="0"/>
              <a:t>由于在处理过程中，卡壳卡住两个点的情况不好处理，所以一般我们都是去关注第二种情况。在这种情况下我们发现，一个对踵点到对应边之间的距离比其他点要大。</a:t>
            </a:r>
          </a:p>
        </p:txBody>
      </p:sp>
      <p:pic>
        <p:nvPicPr>
          <p:cNvPr id="4100" name="Picture 4" descr="xz3.png">
            <a:extLst>
              <a:ext uri="{FF2B5EF4-FFF2-40B4-BE49-F238E27FC236}">
                <a16:creationId xmlns:a16="http://schemas.microsoft.com/office/drawing/2014/main" id="{D2139DC8-4691-4FEE-8F69-0FDAE0E37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65" y="1656128"/>
            <a:ext cx="4263224" cy="23570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jvruo.com/usr/uploads/2018/02/3126749605.png">
            <a:extLst>
              <a:ext uri="{FF2B5EF4-FFF2-40B4-BE49-F238E27FC236}">
                <a16:creationId xmlns:a16="http://schemas.microsoft.com/office/drawing/2014/main" id="{E19CC44F-5071-4A14-9304-1247B6403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306" y="1656128"/>
            <a:ext cx="4263225" cy="235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160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990D2AD-01A8-4A8C-A526-CACFE6ABA810}"/>
              </a:ext>
            </a:extLst>
          </p:cNvPr>
          <p:cNvSpPr>
            <a:spLocks noGrp="1"/>
          </p:cNvSpPr>
          <p:nvPr>
            <p:ph idx="1"/>
          </p:nvPr>
        </p:nvSpPr>
        <p:spPr>
          <a:xfrm>
            <a:off x="838200" y="694267"/>
            <a:ext cx="10515600" cy="5482696"/>
          </a:xfrm>
        </p:spPr>
        <p:txBody>
          <a:bodyPr/>
          <a:lstStyle/>
          <a:p>
            <a:r>
              <a:rPr lang="zh-CN" altLang="en-US" dirty="0"/>
              <a:t>旋转卡壳算法是建立在凸包上的。首先应该对点集求出凸包。</a:t>
            </a:r>
            <a:endParaRPr lang="en-US" altLang="zh-CN" dirty="0"/>
          </a:p>
          <a:p>
            <a:r>
              <a:rPr lang="zh-CN" altLang="en-US" dirty="0"/>
              <a:t>然后枚举凸包上的每一条边。</a:t>
            </a:r>
            <a:endParaRPr lang="en-US" altLang="zh-CN" dirty="0"/>
          </a:p>
          <a:p>
            <a:r>
              <a:rPr lang="zh-CN" altLang="en-US" b="1" dirty="0">
                <a:solidFill>
                  <a:srgbClr val="FF0000"/>
                </a:solidFill>
              </a:rPr>
              <a:t>重点：</a:t>
            </a:r>
            <a:endParaRPr lang="en-US" altLang="zh-CN" b="1" dirty="0">
              <a:solidFill>
                <a:srgbClr val="FF0000"/>
              </a:solidFill>
            </a:endParaRPr>
          </a:p>
          <a:p>
            <a:r>
              <a:rPr lang="zh-CN" altLang="en-US" dirty="0"/>
              <a:t>如何得到距离每条对应边的的最远点呢</a:t>
            </a:r>
            <a:r>
              <a:rPr lang="en-US" altLang="zh-CN" dirty="0"/>
              <a:t>?</a:t>
            </a:r>
          </a:p>
          <a:p>
            <a:r>
              <a:rPr lang="zh-CN" altLang="en-US" dirty="0"/>
              <a:t>我们可以把点到直线的距离化解为三角形的面积，再运用叉积进行比较。同时，凸包上的点依次与对应边产生的距离成单峰函数</a:t>
            </a:r>
            <a:r>
              <a:rPr lang="en-US" altLang="zh-CN" dirty="0"/>
              <a:t>,</a:t>
            </a:r>
            <a:r>
              <a:rPr lang="zh-CN" altLang="en-US" dirty="0"/>
              <a:t>面积上升到最高点后，又会下降。</a:t>
            </a:r>
            <a:r>
              <a:rPr lang="en-US" altLang="zh-CN" dirty="0"/>
              <a:t>(</a:t>
            </a:r>
            <a:r>
              <a:rPr lang="zh-CN" altLang="en-US" dirty="0"/>
              <a:t>具体证明可以从凸包定义入手 用反证法解决</a:t>
            </a:r>
            <a:r>
              <a:rPr lang="en-US" altLang="zh-CN" dirty="0"/>
              <a:t>)</a:t>
            </a:r>
          </a:p>
          <a:p>
            <a:endParaRPr lang="en-US" altLang="zh-CN" dirty="0"/>
          </a:p>
        </p:txBody>
      </p:sp>
    </p:spTree>
    <p:extLst>
      <p:ext uri="{BB962C8B-B14F-4D97-AF65-F5344CB8AC3E}">
        <p14:creationId xmlns:p14="http://schemas.microsoft.com/office/powerpoint/2010/main" val="188008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E9776FC-33F7-43F6-AB45-43A0459FB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3429000"/>
            <a:ext cx="3782133" cy="3429000"/>
          </a:xfrm>
          <a:prstGeom prst="rect">
            <a:avLst/>
          </a:prstGeom>
        </p:spPr>
      </p:pic>
      <p:sp>
        <p:nvSpPr>
          <p:cNvPr id="2" name="标题 1">
            <a:extLst>
              <a:ext uri="{FF2B5EF4-FFF2-40B4-BE49-F238E27FC236}">
                <a16:creationId xmlns:a16="http://schemas.microsoft.com/office/drawing/2014/main" id="{85FC511D-E476-4C30-B441-84FD0A6371C6}"/>
              </a:ext>
            </a:extLst>
          </p:cNvPr>
          <p:cNvSpPr>
            <a:spLocks noGrp="1"/>
          </p:cNvSpPr>
          <p:nvPr>
            <p:ph type="title"/>
          </p:nvPr>
        </p:nvSpPr>
        <p:spPr/>
        <p:txBody>
          <a:bodyPr/>
          <a:lstStyle/>
          <a:p>
            <a:r>
              <a:rPr lang="zh-CN" altLang="en-US" dirty="0"/>
              <a:t>夹角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D9ADA8-5EC3-4D80-9CE0-2B56CF33F1BD}"/>
                  </a:ext>
                </a:extLst>
              </p:cNvPr>
              <p:cNvSpPr>
                <a:spLocks noGrp="1"/>
              </p:cNvSpPr>
              <p:nvPr>
                <p:ph idx="1"/>
              </p:nvPr>
            </p:nvSpPr>
            <p:spPr/>
            <p:txBody>
              <a:bodyPr/>
              <a:lstStyle/>
              <a:p>
                <a:r>
                  <a:rPr lang="zh-CN" altLang="en-US" dirty="0"/>
                  <a:t>回忆物理学计算力做功的过程，我们发现点积还有另外一种定义方式：</a:t>
                </a:r>
                <a14:m>
                  <m:oMath xmlns:m="http://schemas.openxmlformats.org/officeDocument/2006/math">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𝒂</m:t>
                        </m:r>
                      </m:e>
                    </m:d>
                    <m:d>
                      <m:dPr>
                        <m:begChr m:val="|"/>
                        <m:endChr m:val="|"/>
                        <m:ctrlPr>
                          <a:rPr lang="en-US" altLang="zh-CN" b="1" i="1" smtClean="0">
                            <a:latin typeface="Cambria Math" panose="02040503050406030204" pitchFamily="18" charset="0"/>
                          </a:rPr>
                        </m:ctrlPr>
                      </m:dPr>
                      <m:e>
                        <m:r>
                          <a:rPr lang="en-US" altLang="zh-CN" b="1" i="1" smtClean="0">
                            <a:latin typeface="Cambria Math"/>
                          </a:rPr>
                          <m:t>𝒃</m:t>
                        </m:r>
                      </m:e>
                    </m:d>
                    <m:r>
                      <a:rPr lang="en-US" altLang="zh-CN" b="1" i="0" smtClean="0">
                        <a:latin typeface="Cambria Math"/>
                      </a:rPr>
                      <m:t>𝐜𝐨𝐬</m:t>
                    </m:r>
                    <m:r>
                      <a:rPr lang="en-US" altLang="zh-CN" b="1" i="1" smtClean="0">
                        <a:latin typeface="Cambria Math"/>
                      </a:rPr>
                      <m:t>𝜽</m:t>
                    </m:r>
                  </m:oMath>
                </a14:m>
                <a:endParaRPr lang="en-US" altLang="zh-CN" b="1" dirty="0"/>
              </a:p>
              <a:p>
                <a:r>
                  <a:rPr lang="en-US" altLang="zh-CN" b="1" dirty="0"/>
                  <a:t>a</a:t>
                </a:r>
                <a:r>
                  <a:rPr lang="zh-CN" altLang="en-US" dirty="0"/>
                  <a:t>与</a:t>
                </a:r>
                <a:r>
                  <a:rPr lang="en-US" altLang="zh-CN" b="1" dirty="0"/>
                  <a:t>b</a:t>
                </a:r>
                <a:r>
                  <a:rPr lang="zh-CN" altLang="en-US" dirty="0"/>
                  <a:t>的点积的值实际上就是</a:t>
                </a:r>
                <a:r>
                  <a:rPr lang="en-US" altLang="zh-CN" dirty="0"/>
                  <a:t>a</a:t>
                </a:r>
                <a:r>
                  <a:rPr lang="zh-CN" altLang="en-US" dirty="0"/>
                  <a:t>的模乘</a:t>
                </a:r>
                <a:r>
                  <a:rPr lang="en-US" altLang="zh-CN" dirty="0"/>
                  <a:t>b</a:t>
                </a:r>
                <a:r>
                  <a:rPr lang="zh-CN" altLang="en-US" dirty="0"/>
                  <a:t>的模在</a:t>
                </a:r>
                <a:r>
                  <a:rPr lang="en-US" altLang="zh-CN" dirty="0"/>
                  <a:t>a</a:t>
                </a:r>
                <a:r>
                  <a:rPr lang="zh-CN" altLang="en-US" dirty="0"/>
                  <a:t>上的投影。而如果其投影方向与</a:t>
                </a:r>
                <a:r>
                  <a:rPr lang="en-US" altLang="zh-CN" dirty="0"/>
                  <a:t>a</a:t>
                </a:r>
                <a:r>
                  <a:rPr lang="zh-CN" altLang="en-US" dirty="0"/>
                  <a:t>相反则为负。</a:t>
                </a:r>
                <a:endParaRPr lang="en-US" altLang="zh-CN" dirty="0"/>
              </a:p>
              <a:p>
                <a:r>
                  <a:rPr lang="zh-CN" altLang="en-US" dirty="0"/>
                  <a:t>由矢量的夹角可以得出判断矢量垂直的条件：</a:t>
                </a:r>
                <a:r>
                  <a:rPr lang="en-US" altLang="zh-CN" b="1" dirty="0"/>
                  <a:t> </a:t>
                </a:r>
                <a14:m>
                  <m:oMath xmlns:m="http://schemas.openxmlformats.org/officeDocument/2006/math">
                    <m:r>
                      <a:rPr lang="en-US" altLang="zh-CN" b="1" i="1" smtClean="0">
                        <a:latin typeface="Cambria Math"/>
                      </a:rPr>
                      <m:t>𝒂</m:t>
                    </m:r>
                    <m:r>
                      <a:rPr lang="en-US" altLang="zh-CN" b="1" i="1" smtClean="0">
                        <a:latin typeface="Cambria Math"/>
                      </a:rPr>
                      <m:t>⋅</m:t>
                    </m:r>
                    <m:r>
                      <a:rPr lang="en-US" altLang="zh-CN" b="1" i="1" smtClean="0">
                        <a:latin typeface="Cambria Math"/>
                      </a:rPr>
                      <m:t>𝒃</m:t>
                    </m:r>
                  </m:oMath>
                </a14:m>
                <a:r>
                  <a:rPr lang="en-US" altLang="zh-CN" dirty="0"/>
                  <a:t> </a:t>
                </a:r>
                <a:r>
                  <a:rPr lang="en-US" altLang="zh-CN" b="1" dirty="0"/>
                  <a:t>= 0</a:t>
                </a:r>
              </a:p>
            </p:txBody>
          </p:sp>
        </mc:Choice>
        <mc:Fallback xmlns="">
          <p:sp>
            <p:nvSpPr>
              <p:cNvPr id="3" name="内容占位符 2">
                <a:extLst>
                  <a:ext uri="{FF2B5EF4-FFF2-40B4-BE49-F238E27FC236}">
                    <a16:creationId xmlns:a16="http://schemas.microsoft.com/office/drawing/2014/main" id="{91D9ADA8-5EC3-4D80-9CE0-2B56CF33F1BD}"/>
                  </a:ext>
                </a:extLst>
              </p:cNvPr>
              <p:cNvSpPr>
                <a:spLocks noGrp="1" noRot="1" noChangeAspect="1" noMove="1" noResize="1" noEditPoints="1" noAdjustHandles="1" noChangeArrowheads="1" noChangeShapeType="1" noTextEdit="1"/>
              </p:cNvSpPr>
              <p:nvPr>
                <p:ph idx="1"/>
              </p:nvPr>
            </p:nvSpPr>
            <p:spPr>
              <a:blipFill>
                <a:blip r:embed="rId4"/>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7189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6E1A38-C7A5-4995-BC8E-110EBAD41C1B}"/>
              </a:ext>
            </a:extLst>
          </p:cNvPr>
          <p:cNvSpPr>
            <a:spLocks noGrp="1"/>
          </p:cNvSpPr>
          <p:nvPr>
            <p:ph idx="1"/>
          </p:nvPr>
        </p:nvSpPr>
        <p:spPr>
          <a:xfrm>
            <a:off x="838200" y="660400"/>
            <a:ext cx="10515600" cy="5516563"/>
          </a:xfrm>
        </p:spPr>
        <p:txBody>
          <a:bodyPr/>
          <a:lstStyle/>
          <a:p>
            <a:r>
              <a:rPr lang="zh-CN" altLang="en-US" dirty="0"/>
              <a:t>利用单峰函数这一性质，我们可以根据凸包上点的顺序，枚举对踵点，直到下一个点的距离小于当前点就可以停止了，而且随着对应边的旋转，最远点也只会顺着这个方向旋转，我们可以从上一次的对踵点开始继续寻找这一次的。由于内层</a:t>
            </a:r>
            <a:r>
              <a:rPr lang="en-US" altLang="zh-CN" dirty="0"/>
              <a:t>while</a:t>
            </a:r>
            <a:r>
              <a:rPr lang="zh-CN" altLang="en-US" dirty="0"/>
              <a:t>循环的执行次数取决于</a:t>
            </a:r>
            <a:r>
              <a:rPr lang="en-US" altLang="zh-CN" dirty="0"/>
              <a:t>j</a:t>
            </a:r>
            <a:r>
              <a:rPr lang="zh-CN" altLang="en-US" dirty="0"/>
              <a:t>增加次数 </a:t>
            </a:r>
            <a:r>
              <a:rPr lang="en-US" altLang="zh-CN" dirty="0"/>
              <a:t>j</a:t>
            </a:r>
            <a:r>
              <a:rPr lang="zh-CN" altLang="en-US" dirty="0"/>
              <a:t>最多增加</a:t>
            </a:r>
            <a:r>
              <a:rPr lang="en-US" altLang="zh-CN" dirty="0"/>
              <a:t>O(n)</a:t>
            </a:r>
            <a:r>
              <a:rPr lang="zh-CN" altLang="en-US" dirty="0"/>
              <a:t>次，所以求出所有对踵点的时间复杂度为</a:t>
            </a:r>
            <a:r>
              <a:rPr lang="en-US" altLang="zh-CN" dirty="0"/>
              <a:t>O(n)</a:t>
            </a:r>
            <a:r>
              <a:rPr lang="zh-CN" altLang="en-US" dirty="0"/>
              <a:t>。</a:t>
            </a:r>
          </a:p>
        </p:txBody>
      </p:sp>
    </p:spTree>
    <p:extLst>
      <p:ext uri="{BB962C8B-B14F-4D97-AF65-F5344CB8AC3E}">
        <p14:creationId xmlns:p14="http://schemas.microsoft.com/office/powerpoint/2010/main" val="101793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24A3E99-3B5B-484C-832E-53E97CA58B61}"/>
              </a:ext>
            </a:extLst>
          </p:cNvPr>
          <p:cNvSpPr>
            <a:spLocks noGrp="1"/>
          </p:cNvSpPr>
          <p:nvPr>
            <p:ph idx="1"/>
          </p:nvPr>
        </p:nvSpPr>
        <p:spPr>
          <a:xfrm>
            <a:off x="419100" y="795866"/>
            <a:ext cx="11353800" cy="4681282"/>
          </a:xfrm>
          <a:prstGeom prst="rect">
            <a:avLst/>
          </a:prstGeom>
        </p:spPr>
        <p:txBody>
          <a:bodyPr wrap="square">
            <a:spAutoFit/>
          </a:bodyPr>
          <a:lstStyle/>
          <a:p>
            <a:pPr marL="0" indent="0">
              <a:buNone/>
            </a:pPr>
            <a:r>
              <a:rPr lang="en-US" altLang="zh-CN" sz="2400" b="1" dirty="0" err="1">
                <a:solidFill>
                  <a:srgbClr val="000000"/>
                </a:solidFill>
                <a:latin typeface="Menlo"/>
              </a:rPr>
              <a:t>sta</a:t>
            </a:r>
            <a:r>
              <a:rPr lang="en-US" altLang="zh-CN" sz="2400" b="1" dirty="0">
                <a:solidFill>
                  <a:srgbClr val="000000"/>
                </a:solidFill>
                <a:latin typeface="Menlo"/>
              </a:rPr>
              <a:t>[top+1]=</a:t>
            </a:r>
            <a:r>
              <a:rPr lang="en-US" altLang="zh-CN" sz="2400" b="1" dirty="0" err="1">
                <a:solidFill>
                  <a:srgbClr val="000000"/>
                </a:solidFill>
                <a:latin typeface="Menlo"/>
              </a:rPr>
              <a:t>sta</a:t>
            </a:r>
            <a:r>
              <a:rPr lang="en-US" altLang="zh-CN" sz="2400" b="1" dirty="0">
                <a:solidFill>
                  <a:srgbClr val="000000"/>
                </a:solidFill>
                <a:latin typeface="Menlo"/>
              </a:rPr>
              <a:t>[1];</a:t>
            </a:r>
          </a:p>
          <a:p>
            <a:pPr marL="0" indent="0">
              <a:buNone/>
            </a:pPr>
            <a:r>
              <a:rPr lang="en-US" altLang="zh-CN" sz="2400" b="1" dirty="0">
                <a:solidFill>
                  <a:srgbClr val="000000"/>
                </a:solidFill>
                <a:latin typeface="Menlo"/>
              </a:rPr>
              <a:t>j=2;ans=0; </a:t>
            </a:r>
          </a:p>
          <a:p>
            <a:pPr marL="0" indent="0">
              <a:buNone/>
            </a:pPr>
            <a:r>
              <a:rPr lang="en-US" altLang="zh-CN" sz="2400" b="1" dirty="0">
                <a:solidFill>
                  <a:srgbClr val="0000FF"/>
                </a:solidFill>
                <a:latin typeface="Menlo"/>
              </a:rPr>
              <a:t>for</a:t>
            </a:r>
            <a:r>
              <a:rPr lang="en-US" altLang="zh-CN" sz="2400" b="1" dirty="0">
                <a:solidFill>
                  <a:srgbClr val="000000"/>
                </a:solidFill>
                <a:latin typeface="Menlo"/>
              </a:rPr>
              <a:t>(</a:t>
            </a:r>
            <a:r>
              <a:rPr lang="en-US" altLang="zh-CN" sz="2400" b="1" dirty="0">
                <a:solidFill>
                  <a:srgbClr val="0000FF"/>
                </a:solidFill>
                <a:latin typeface="Menlo"/>
              </a:rPr>
              <a:t>int</a:t>
            </a:r>
            <a:r>
              <a:rPr lang="en-US" altLang="zh-CN" sz="2400" b="1" dirty="0">
                <a:solidFill>
                  <a:srgbClr val="000000"/>
                </a:solidFill>
                <a:latin typeface="Menlo"/>
              </a:rPr>
              <a:t> </a:t>
            </a:r>
            <a:r>
              <a:rPr lang="en-US" altLang="zh-CN" sz="2400" b="1" dirty="0" err="1">
                <a:solidFill>
                  <a:srgbClr val="000000"/>
                </a:solidFill>
                <a:latin typeface="Menlo"/>
              </a:rPr>
              <a:t>i</a:t>
            </a:r>
            <a:r>
              <a:rPr lang="en-US" altLang="zh-CN" sz="2400" b="1" dirty="0">
                <a:solidFill>
                  <a:srgbClr val="000000"/>
                </a:solidFill>
                <a:latin typeface="Menlo"/>
              </a:rPr>
              <a:t>=1;i&lt;=</a:t>
            </a:r>
            <a:r>
              <a:rPr lang="en-US" altLang="zh-CN" sz="2400" b="1" dirty="0" err="1">
                <a:solidFill>
                  <a:srgbClr val="000000"/>
                </a:solidFill>
                <a:latin typeface="Menlo"/>
              </a:rPr>
              <a:t>top;i</a:t>
            </a:r>
            <a:r>
              <a:rPr lang="en-US" altLang="zh-CN" sz="2400" b="1" dirty="0">
                <a:solidFill>
                  <a:srgbClr val="000000"/>
                </a:solidFill>
                <a:latin typeface="Menlo"/>
              </a:rPr>
              <a:t>++){</a:t>
            </a:r>
          </a:p>
          <a:p>
            <a:pPr marL="0" indent="0">
              <a:buNone/>
            </a:pPr>
            <a:r>
              <a:rPr lang="en-US" altLang="zh-CN" sz="2400" b="1" dirty="0">
                <a:solidFill>
                  <a:srgbClr val="000000"/>
                </a:solidFill>
                <a:latin typeface="Menlo"/>
              </a:rPr>
              <a:t>	</a:t>
            </a:r>
            <a:r>
              <a:rPr lang="en-US" altLang="zh-CN" sz="2400" b="1" dirty="0">
                <a:solidFill>
                  <a:srgbClr val="0000FF"/>
                </a:solidFill>
                <a:latin typeface="Menlo"/>
              </a:rPr>
              <a:t>while</a:t>
            </a:r>
            <a:r>
              <a:rPr lang="en-US" altLang="zh-CN" sz="2400" b="1" dirty="0">
                <a:solidFill>
                  <a:srgbClr val="000000"/>
                </a:solidFill>
                <a:latin typeface="Menlo"/>
              </a:rPr>
              <a:t>(</a:t>
            </a:r>
            <a:r>
              <a:rPr lang="en-US" altLang="zh-CN" sz="2400" b="1" dirty="0">
                <a:solidFill>
                  <a:srgbClr val="0000FF"/>
                </a:solidFill>
                <a:latin typeface="Menlo"/>
              </a:rPr>
              <a:t>fabs</a:t>
            </a:r>
            <a:r>
              <a:rPr lang="en-US" altLang="zh-CN" sz="2400" b="1" dirty="0">
                <a:solidFill>
                  <a:srgbClr val="000000"/>
                </a:solidFill>
                <a:latin typeface="Menlo"/>
              </a:rPr>
              <a:t>(multi(</a:t>
            </a:r>
            <a:r>
              <a:rPr lang="en-US" altLang="zh-CN" sz="2400" b="1" dirty="0" err="1">
                <a:solidFill>
                  <a:srgbClr val="000000"/>
                </a:solidFill>
                <a:latin typeface="Menlo"/>
              </a:rPr>
              <a:t>sta</a:t>
            </a:r>
            <a:r>
              <a:rPr lang="en-US" altLang="zh-CN" sz="2400" b="1" dirty="0">
                <a:solidFill>
                  <a:srgbClr val="000000"/>
                </a:solidFill>
                <a:latin typeface="Menlo"/>
              </a:rPr>
              <a:t>[</a:t>
            </a:r>
            <a:r>
              <a:rPr lang="en-US" altLang="zh-CN" sz="2400" b="1" dirty="0" err="1">
                <a:solidFill>
                  <a:srgbClr val="000000"/>
                </a:solidFill>
                <a:latin typeface="Menlo"/>
              </a:rPr>
              <a:t>i</a:t>
            </a:r>
            <a:r>
              <a:rPr lang="en-US" altLang="zh-CN" sz="2400" b="1" dirty="0">
                <a:solidFill>
                  <a:srgbClr val="000000"/>
                </a:solidFill>
                <a:latin typeface="Menlo"/>
              </a:rPr>
              <a:t>],</a:t>
            </a:r>
            <a:r>
              <a:rPr lang="en-US" altLang="zh-CN" sz="2400" b="1" dirty="0" err="1">
                <a:solidFill>
                  <a:srgbClr val="000000"/>
                </a:solidFill>
                <a:latin typeface="Menlo"/>
              </a:rPr>
              <a:t>sta</a:t>
            </a:r>
            <a:r>
              <a:rPr lang="en-US" altLang="zh-CN" sz="2400" b="1" dirty="0">
                <a:solidFill>
                  <a:srgbClr val="000000"/>
                </a:solidFill>
                <a:latin typeface="Menlo"/>
              </a:rPr>
              <a:t>[i+1],</a:t>
            </a:r>
            <a:r>
              <a:rPr lang="en-US" altLang="zh-CN" sz="2400" b="1" dirty="0" err="1">
                <a:solidFill>
                  <a:srgbClr val="000000"/>
                </a:solidFill>
                <a:latin typeface="Menlo"/>
              </a:rPr>
              <a:t>sta</a:t>
            </a:r>
            <a:r>
              <a:rPr lang="en-US" altLang="zh-CN" sz="2400" b="1" dirty="0">
                <a:solidFill>
                  <a:srgbClr val="000000"/>
                </a:solidFill>
                <a:latin typeface="Menlo"/>
              </a:rPr>
              <a:t>[j]))&lt;</a:t>
            </a:r>
            <a:r>
              <a:rPr lang="en-US" altLang="zh-CN" sz="2400" b="1" dirty="0">
                <a:solidFill>
                  <a:srgbClr val="0000FF"/>
                </a:solidFill>
                <a:latin typeface="Menlo"/>
              </a:rPr>
              <a:t>fabs</a:t>
            </a:r>
            <a:r>
              <a:rPr lang="en-US" altLang="zh-CN" sz="2400" b="1" dirty="0">
                <a:solidFill>
                  <a:srgbClr val="000000"/>
                </a:solidFill>
                <a:latin typeface="Menlo"/>
              </a:rPr>
              <a:t>(multi(</a:t>
            </a:r>
            <a:r>
              <a:rPr lang="en-US" altLang="zh-CN" sz="2400" b="1" dirty="0" err="1">
                <a:solidFill>
                  <a:srgbClr val="000000"/>
                </a:solidFill>
                <a:latin typeface="Menlo"/>
              </a:rPr>
              <a:t>sta</a:t>
            </a:r>
            <a:r>
              <a:rPr lang="en-US" altLang="zh-CN" sz="2400" b="1" dirty="0">
                <a:solidFill>
                  <a:srgbClr val="000000"/>
                </a:solidFill>
                <a:latin typeface="Menlo"/>
              </a:rPr>
              <a:t>[</a:t>
            </a:r>
            <a:r>
              <a:rPr lang="en-US" altLang="zh-CN" sz="2400" b="1" dirty="0" err="1">
                <a:solidFill>
                  <a:srgbClr val="000000"/>
                </a:solidFill>
                <a:latin typeface="Menlo"/>
              </a:rPr>
              <a:t>i</a:t>
            </a:r>
            <a:r>
              <a:rPr lang="en-US" altLang="zh-CN" sz="2400" b="1" dirty="0">
                <a:solidFill>
                  <a:srgbClr val="000000"/>
                </a:solidFill>
                <a:latin typeface="Menlo"/>
              </a:rPr>
              <a:t>],</a:t>
            </a:r>
            <a:r>
              <a:rPr lang="en-US" altLang="zh-CN" sz="2400" b="1" dirty="0" err="1">
                <a:solidFill>
                  <a:srgbClr val="000000"/>
                </a:solidFill>
                <a:latin typeface="Menlo"/>
              </a:rPr>
              <a:t>sta</a:t>
            </a:r>
            <a:r>
              <a:rPr lang="en-US" altLang="zh-CN" sz="2400" b="1" dirty="0">
                <a:solidFill>
                  <a:srgbClr val="000000"/>
                </a:solidFill>
                <a:latin typeface="Menlo"/>
              </a:rPr>
              <a:t>[i+1],</a:t>
            </a:r>
            <a:r>
              <a:rPr lang="en-US" altLang="zh-CN" sz="2400" b="1" dirty="0" err="1">
                <a:solidFill>
                  <a:srgbClr val="000000"/>
                </a:solidFill>
                <a:latin typeface="Menlo"/>
              </a:rPr>
              <a:t>sta</a:t>
            </a:r>
            <a:r>
              <a:rPr lang="en-US" altLang="zh-CN" sz="2400" b="1" dirty="0">
                <a:solidFill>
                  <a:srgbClr val="000000"/>
                </a:solidFill>
                <a:latin typeface="Menlo"/>
              </a:rPr>
              <a:t>[j+1]))) {</a:t>
            </a:r>
          </a:p>
          <a:p>
            <a:pPr marL="0" indent="0">
              <a:buNone/>
            </a:pPr>
            <a:r>
              <a:rPr lang="en-US" altLang="zh-CN" sz="2400" b="1" dirty="0">
                <a:solidFill>
                  <a:srgbClr val="000000"/>
                </a:solidFill>
                <a:latin typeface="Menlo"/>
              </a:rPr>
              <a:t> 		</a:t>
            </a:r>
            <a:r>
              <a:rPr lang="en-US" altLang="zh-CN" sz="2400" b="1" dirty="0" err="1">
                <a:solidFill>
                  <a:srgbClr val="000000"/>
                </a:solidFill>
                <a:latin typeface="Menlo"/>
              </a:rPr>
              <a:t>j++</a:t>
            </a:r>
            <a:r>
              <a:rPr lang="en-US" altLang="zh-CN" sz="2400" b="1" dirty="0">
                <a:solidFill>
                  <a:srgbClr val="000000"/>
                </a:solidFill>
                <a:latin typeface="Menlo"/>
              </a:rPr>
              <a:t>; </a:t>
            </a:r>
          </a:p>
          <a:p>
            <a:pPr marL="0" indent="0">
              <a:buNone/>
            </a:pPr>
            <a:r>
              <a:rPr lang="en-US" altLang="zh-CN" sz="2400" b="1" dirty="0">
                <a:solidFill>
                  <a:srgbClr val="0000FF"/>
                </a:solidFill>
                <a:latin typeface="Menlo"/>
              </a:rPr>
              <a:t>		if</a:t>
            </a:r>
            <a:r>
              <a:rPr lang="en-US" altLang="zh-CN" sz="2400" b="1" dirty="0">
                <a:solidFill>
                  <a:srgbClr val="000000"/>
                </a:solidFill>
                <a:latin typeface="Menlo"/>
              </a:rPr>
              <a:t>(j&gt;top)  j=1; </a:t>
            </a:r>
          </a:p>
          <a:p>
            <a:pPr marL="0" indent="0">
              <a:buNone/>
            </a:pPr>
            <a:r>
              <a:rPr lang="en-US" altLang="zh-CN" sz="2400" b="1" dirty="0">
                <a:solidFill>
                  <a:srgbClr val="000000"/>
                </a:solidFill>
                <a:latin typeface="Menlo"/>
              </a:rPr>
              <a:t>	} </a:t>
            </a:r>
          </a:p>
          <a:p>
            <a:pPr marL="0" indent="0">
              <a:buNone/>
            </a:pPr>
            <a:r>
              <a:rPr lang="en-US" altLang="zh-CN" sz="2400" b="1" dirty="0">
                <a:solidFill>
                  <a:srgbClr val="000000"/>
                </a:solidFill>
                <a:latin typeface="Menlo"/>
              </a:rPr>
              <a:t>	</a:t>
            </a:r>
            <a:r>
              <a:rPr lang="en-US" altLang="zh-CN" sz="2400" b="1" dirty="0" err="1">
                <a:solidFill>
                  <a:srgbClr val="000000"/>
                </a:solidFill>
                <a:latin typeface="Menlo"/>
              </a:rPr>
              <a:t>js</a:t>
            </a:r>
            <a:r>
              <a:rPr lang="en-US" altLang="zh-CN" sz="2400" b="1" dirty="0">
                <a:solidFill>
                  <a:srgbClr val="000000"/>
                </a:solidFill>
                <a:latin typeface="Menlo"/>
              </a:rPr>
              <a:t>=dis(</a:t>
            </a:r>
            <a:r>
              <a:rPr lang="en-US" altLang="zh-CN" sz="2400" b="1" dirty="0" err="1">
                <a:solidFill>
                  <a:srgbClr val="000000"/>
                </a:solidFill>
                <a:latin typeface="Menlo"/>
              </a:rPr>
              <a:t>sta</a:t>
            </a:r>
            <a:r>
              <a:rPr lang="en-US" altLang="zh-CN" sz="2400" b="1" dirty="0">
                <a:solidFill>
                  <a:srgbClr val="000000"/>
                </a:solidFill>
                <a:latin typeface="Menlo"/>
              </a:rPr>
              <a:t>[</a:t>
            </a:r>
            <a:r>
              <a:rPr lang="en-US" altLang="zh-CN" sz="2400" b="1" dirty="0" err="1">
                <a:solidFill>
                  <a:srgbClr val="000000"/>
                </a:solidFill>
                <a:latin typeface="Menlo"/>
              </a:rPr>
              <a:t>i</a:t>
            </a:r>
            <a:r>
              <a:rPr lang="en-US" altLang="zh-CN" sz="2400" b="1" dirty="0">
                <a:solidFill>
                  <a:srgbClr val="000000"/>
                </a:solidFill>
                <a:latin typeface="Menlo"/>
              </a:rPr>
              <a:t>],</a:t>
            </a:r>
            <a:r>
              <a:rPr lang="en-US" altLang="zh-CN" sz="2400" b="1" dirty="0" err="1">
                <a:solidFill>
                  <a:srgbClr val="000000"/>
                </a:solidFill>
                <a:latin typeface="Menlo"/>
              </a:rPr>
              <a:t>sta</a:t>
            </a:r>
            <a:r>
              <a:rPr lang="en-US" altLang="zh-CN" sz="2400" b="1" dirty="0">
                <a:solidFill>
                  <a:srgbClr val="000000"/>
                </a:solidFill>
                <a:latin typeface="Menlo"/>
              </a:rPr>
              <a:t>[j]); </a:t>
            </a:r>
          </a:p>
          <a:p>
            <a:pPr marL="0" indent="0">
              <a:buNone/>
            </a:pPr>
            <a:r>
              <a:rPr lang="en-US" altLang="zh-CN" sz="2400" b="1" dirty="0">
                <a:solidFill>
                  <a:srgbClr val="0000FF"/>
                </a:solidFill>
                <a:latin typeface="Menlo"/>
              </a:rPr>
              <a:t>	if</a:t>
            </a:r>
            <a:r>
              <a:rPr lang="en-US" altLang="zh-CN" sz="2400" b="1" dirty="0">
                <a:solidFill>
                  <a:srgbClr val="000000"/>
                </a:solidFill>
                <a:latin typeface="Menlo"/>
              </a:rPr>
              <a:t>(</a:t>
            </a:r>
            <a:r>
              <a:rPr lang="en-US" altLang="zh-CN" sz="2400" b="1" dirty="0" err="1">
                <a:solidFill>
                  <a:srgbClr val="000000"/>
                </a:solidFill>
                <a:latin typeface="Menlo"/>
              </a:rPr>
              <a:t>js</a:t>
            </a:r>
            <a:r>
              <a:rPr lang="en-US" altLang="zh-CN" sz="2400" b="1" dirty="0">
                <a:solidFill>
                  <a:srgbClr val="000000"/>
                </a:solidFill>
                <a:latin typeface="Menlo"/>
              </a:rPr>
              <a:t>&gt;</a:t>
            </a:r>
            <a:r>
              <a:rPr lang="en-US" altLang="zh-CN" sz="2400" b="1" dirty="0" err="1">
                <a:solidFill>
                  <a:srgbClr val="000000"/>
                </a:solidFill>
                <a:latin typeface="Menlo"/>
              </a:rPr>
              <a:t>ans</a:t>
            </a:r>
            <a:r>
              <a:rPr lang="en-US" altLang="zh-CN" sz="2400" b="1" dirty="0">
                <a:solidFill>
                  <a:srgbClr val="000000"/>
                </a:solidFill>
                <a:latin typeface="Menlo"/>
              </a:rPr>
              <a:t>)   </a:t>
            </a:r>
            <a:r>
              <a:rPr lang="en-US" altLang="zh-CN" sz="2400" b="1" dirty="0" err="1">
                <a:solidFill>
                  <a:srgbClr val="000000"/>
                </a:solidFill>
                <a:latin typeface="Menlo"/>
              </a:rPr>
              <a:t>ans</a:t>
            </a:r>
            <a:r>
              <a:rPr lang="en-US" altLang="zh-CN" sz="2400" b="1" dirty="0">
                <a:solidFill>
                  <a:srgbClr val="000000"/>
                </a:solidFill>
                <a:latin typeface="Menlo"/>
              </a:rPr>
              <a:t>=</a:t>
            </a:r>
            <a:r>
              <a:rPr lang="en-US" altLang="zh-CN" sz="2400" b="1" dirty="0" err="1">
                <a:solidFill>
                  <a:srgbClr val="000000"/>
                </a:solidFill>
                <a:latin typeface="Menlo"/>
              </a:rPr>
              <a:t>js</a:t>
            </a:r>
            <a:r>
              <a:rPr lang="en-US" altLang="zh-CN" sz="2400" b="1" dirty="0">
                <a:solidFill>
                  <a:srgbClr val="000000"/>
                </a:solidFill>
                <a:latin typeface="Menlo"/>
              </a:rPr>
              <a:t>; </a:t>
            </a:r>
          </a:p>
          <a:p>
            <a:pPr marL="0" indent="0">
              <a:buNone/>
            </a:pPr>
            <a:r>
              <a:rPr lang="en-US" altLang="zh-CN" sz="2400" b="1" dirty="0">
                <a:solidFill>
                  <a:srgbClr val="000000"/>
                </a:solidFill>
                <a:latin typeface="Menlo"/>
              </a:rPr>
              <a:t>}</a:t>
            </a:r>
            <a:endParaRPr lang="zh-CN" altLang="en-US" sz="2400" b="1" dirty="0"/>
          </a:p>
        </p:txBody>
      </p:sp>
    </p:spTree>
    <p:extLst>
      <p:ext uri="{BB962C8B-B14F-4D97-AF65-F5344CB8AC3E}">
        <p14:creationId xmlns:p14="http://schemas.microsoft.com/office/powerpoint/2010/main" val="81250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40F1B930-0819-47FB-B1C9-2102E1D54CEC}"/>
              </a:ext>
            </a:extLst>
          </p:cNvPr>
          <p:cNvSpPr>
            <a:spLocks noGrp="1"/>
          </p:cNvSpPr>
          <p:nvPr>
            <p:ph idx="1"/>
          </p:nvPr>
        </p:nvSpPr>
        <p:spPr>
          <a:xfrm>
            <a:off x="838200" y="711200"/>
            <a:ext cx="10515600" cy="5465763"/>
          </a:xfrm>
        </p:spPr>
        <p:txBody>
          <a:bodyPr/>
          <a:lstStyle/>
          <a:p>
            <a:r>
              <a:rPr lang="zh-CN" altLang="en-US" dirty="0"/>
              <a:t>在遍历所有对踵点的过程中，只要维护距离的最大值就可以求出点集中最远点对的距离。我们看一个稍复杂的题目：</a:t>
            </a:r>
            <a:endParaRPr lang="en-US" altLang="zh-CN" dirty="0">
              <a:hlinkClick r:id="rId2">
                <a:extLst>
                  <a:ext uri="{A12FA001-AC4F-418D-AE19-62706E023703}">
                    <ahyp:hlinkClr xmlns:ahyp="http://schemas.microsoft.com/office/drawing/2018/hyperlinkcolor" val="tx"/>
                  </a:ext>
                </a:extLst>
              </a:hlinkClick>
            </a:endParaRPr>
          </a:p>
          <a:p>
            <a:r>
              <a:rPr lang="en-US" altLang="zh-CN" dirty="0">
                <a:hlinkClick r:id="rId2"/>
              </a:rPr>
              <a:t>1069: [SCOI2007]</a:t>
            </a:r>
            <a:r>
              <a:rPr lang="zh-CN" altLang="en-US" dirty="0">
                <a:hlinkClick r:id="rId2"/>
              </a:rPr>
              <a:t>最大土地面积</a:t>
            </a:r>
            <a:endParaRPr lang="zh-CN" altLang="en-US" dirty="0"/>
          </a:p>
          <a:p>
            <a:r>
              <a:rPr lang="zh-CN" altLang="en-US" dirty="0"/>
              <a:t>这道题一方面是旋转卡壳算法稍复杂的应用，一方面很好的解释了旋转卡壳算法的原理：“寻找最大面积”。</a:t>
            </a:r>
            <a:endParaRPr lang="en-US" altLang="zh-CN" dirty="0"/>
          </a:p>
          <a:p>
            <a:r>
              <a:rPr lang="zh-CN" altLang="en-US" dirty="0"/>
              <a:t>题意：给出任意的点集的坐标（</a:t>
            </a:r>
            <a:r>
              <a:rPr lang="en-US" altLang="zh-CN" dirty="0"/>
              <a:t>2000</a:t>
            </a:r>
            <a:r>
              <a:rPr lang="zh-CN" altLang="en-US" dirty="0"/>
              <a:t>个点），要求从中选出</a:t>
            </a:r>
            <a:r>
              <a:rPr lang="en-US" altLang="zh-CN" dirty="0"/>
              <a:t>4</a:t>
            </a:r>
            <a:r>
              <a:rPr lang="zh-CN" altLang="en-US" dirty="0"/>
              <a:t>个点，框出一个最大的面积。输出这个最大面积。</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32972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68AEA8-A5A2-4B2F-BBD6-2E827694E08C}"/>
              </a:ext>
            </a:extLst>
          </p:cNvPr>
          <p:cNvSpPr>
            <a:spLocks noGrp="1"/>
          </p:cNvSpPr>
          <p:nvPr>
            <p:ph idx="1"/>
          </p:nvPr>
        </p:nvSpPr>
        <p:spPr>
          <a:xfrm>
            <a:off x="838200" y="728133"/>
            <a:ext cx="10515600" cy="5448830"/>
          </a:xfrm>
        </p:spPr>
        <p:txBody>
          <a:bodyPr/>
          <a:lstStyle/>
          <a:p>
            <a:r>
              <a:rPr lang="zh-CN" altLang="en-US" dirty="0"/>
              <a:t>做法：要找出一个面积最大的四边形可以直观感受到这个四边形的四个顶点应该都在点集的凸包上。</a:t>
            </a:r>
            <a:endParaRPr lang="en-US" altLang="zh-CN" dirty="0"/>
          </a:p>
          <a:p>
            <a:r>
              <a:rPr lang="zh-CN" altLang="en-US" dirty="0"/>
              <a:t>首先对点集求凸包，然后在凸包上使用</a:t>
            </a:r>
            <a:r>
              <a:rPr lang="en-US" altLang="zh-CN" dirty="0"/>
              <a:t>O(n^2)</a:t>
            </a:r>
            <a:r>
              <a:rPr lang="zh-CN" altLang="en-US" dirty="0"/>
              <a:t>暴力枚举所有的间隔大于等于</a:t>
            </a:r>
            <a:r>
              <a:rPr lang="en-US" altLang="zh-CN" dirty="0"/>
              <a:t>2</a:t>
            </a:r>
            <a:r>
              <a:rPr lang="zh-CN" altLang="en-US" dirty="0"/>
              <a:t>个点的连线作为四边形的对角线。对角线也把四边形的凸包分为两部分，分别在这两部分上使用旋转卡壳算法，找到面积最大的三角形。这两个面积最大的三角形的面积和就是当前对角线情况下可以作出的最大四边形的面积。</a:t>
            </a:r>
            <a:endParaRPr lang="en-US" altLang="zh-CN" dirty="0"/>
          </a:p>
          <a:p>
            <a:r>
              <a:rPr lang="zh-CN" altLang="en-US" dirty="0"/>
              <a:t>对角线将四边形分成相互没有干扰的两部分，分别取得最大面积则可以使总面积最大。</a:t>
            </a:r>
          </a:p>
        </p:txBody>
      </p:sp>
    </p:spTree>
    <p:extLst>
      <p:ext uri="{BB962C8B-B14F-4D97-AF65-F5344CB8AC3E}">
        <p14:creationId xmlns:p14="http://schemas.microsoft.com/office/powerpoint/2010/main" val="3092609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472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F0F41-6B51-4C6D-A952-28D5D571B0B8}"/>
              </a:ext>
            </a:extLst>
          </p:cNvPr>
          <p:cNvSpPr>
            <a:spLocks noGrp="1"/>
          </p:cNvSpPr>
          <p:nvPr>
            <p:ph type="title"/>
          </p:nvPr>
        </p:nvSpPr>
        <p:spPr>
          <a:xfrm>
            <a:off x="3970867" y="2766218"/>
            <a:ext cx="10515600" cy="1325563"/>
          </a:xfrm>
        </p:spPr>
        <p:txBody>
          <a:bodyPr>
            <a:normAutofit/>
          </a:bodyPr>
          <a:lstStyle/>
          <a:p>
            <a:r>
              <a:rPr lang="zh-CN" altLang="en-US" sz="8800" b="1" dirty="0"/>
              <a:t>谢谢！</a:t>
            </a:r>
          </a:p>
        </p:txBody>
      </p:sp>
    </p:spTree>
    <p:extLst>
      <p:ext uri="{BB962C8B-B14F-4D97-AF65-F5344CB8AC3E}">
        <p14:creationId xmlns:p14="http://schemas.microsoft.com/office/powerpoint/2010/main" val="394033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ECAF6-8039-4775-A352-D00F38D335E3}"/>
              </a:ext>
            </a:extLst>
          </p:cNvPr>
          <p:cNvSpPr>
            <a:spLocks noGrp="1"/>
          </p:cNvSpPr>
          <p:nvPr>
            <p:ph type="title"/>
          </p:nvPr>
        </p:nvSpPr>
        <p:spPr/>
        <p:txBody>
          <a:bodyPr/>
          <a:lstStyle/>
          <a:p>
            <a:r>
              <a:rPr lang="zh-CN" altLang="en-US" dirty="0"/>
              <a:t>矢量的投影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7435E3-640E-4763-A9FA-EA01B118F0AE}"/>
                  </a:ext>
                </a:extLst>
              </p:cNvPr>
              <p:cNvSpPr>
                <a:spLocks noGrp="1"/>
              </p:cNvSpPr>
              <p:nvPr>
                <p:ph idx="1"/>
              </p:nvPr>
            </p:nvSpPr>
            <p:spPr/>
            <p:txBody>
              <a:bodyPr/>
              <a:lstStyle/>
              <a:p>
                <a:r>
                  <a:rPr lang="en-US" altLang="zh-CN" sz="4000" b="1" i="1" dirty="0">
                    <a:latin typeface="Times New Roman" pitchFamily="18" charset="0"/>
                    <a:cs typeface="Times New Roman" pitchFamily="18" charset="0"/>
                  </a:rPr>
                  <a:t>b</a:t>
                </a:r>
                <a:r>
                  <a:rPr lang="zh-CN" altLang="en-US" sz="4000" dirty="0"/>
                  <a:t>在 </a:t>
                </a:r>
                <a:r>
                  <a:rPr lang="en-US" altLang="zh-CN" sz="4000" b="1" i="1" dirty="0">
                    <a:latin typeface="Times New Roman" pitchFamily="18" charset="0"/>
                    <a:cs typeface="Times New Roman" pitchFamily="18" charset="0"/>
                  </a:rPr>
                  <a:t>a</a:t>
                </a:r>
                <a:r>
                  <a:rPr lang="zh-CN" altLang="en-US" sz="4000" dirty="0"/>
                  <a:t>上的投影的“模”是 </a:t>
                </a:r>
                <a14:m>
                  <m:oMath xmlns:m="http://schemas.openxmlformats.org/officeDocument/2006/math">
                    <m:f>
                      <m:fPr>
                        <m:ctrlPr>
                          <a:rPr lang="en-US" altLang="zh-CN" sz="4000" i="1" smtClean="0">
                            <a:latin typeface="Cambria Math" panose="02040503050406030204" pitchFamily="18" charset="0"/>
                          </a:rPr>
                        </m:ctrlPr>
                      </m:fPr>
                      <m:num>
                        <m:r>
                          <a:rPr lang="en-US" altLang="zh-CN" sz="4000" b="1" i="1" smtClean="0">
                            <a:latin typeface="Cambria Math"/>
                          </a:rPr>
                          <m:t>𝒂</m:t>
                        </m:r>
                        <m:r>
                          <a:rPr lang="en-US" altLang="zh-CN" sz="4000" b="0" i="1" smtClean="0">
                            <a:latin typeface="Cambria Math"/>
                          </a:rPr>
                          <m:t>⋅</m:t>
                        </m:r>
                        <m:r>
                          <a:rPr lang="en-US" altLang="zh-CN" sz="4000" b="1" i="1" smtClean="0">
                            <a:latin typeface="Cambria Math"/>
                          </a:rPr>
                          <m:t>𝒃</m:t>
                        </m:r>
                      </m:num>
                      <m:den>
                        <m:d>
                          <m:dPr>
                            <m:begChr m:val="|"/>
                            <m:endChr m:val="|"/>
                            <m:ctrlPr>
                              <a:rPr lang="en-US" altLang="zh-CN" sz="4000" i="1" smtClean="0">
                                <a:latin typeface="Cambria Math" panose="02040503050406030204" pitchFamily="18" charset="0"/>
                              </a:rPr>
                            </m:ctrlPr>
                          </m:dPr>
                          <m:e>
                            <m:r>
                              <a:rPr lang="en-US" altLang="zh-CN" sz="4000" b="1" i="1" smtClean="0">
                                <a:latin typeface="Cambria Math"/>
                              </a:rPr>
                              <m:t>𝒂</m:t>
                            </m:r>
                          </m:e>
                        </m:d>
                      </m:den>
                    </m:f>
                  </m:oMath>
                </a14:m>
                <a:r>
                  <a:rPr lang="zh-CN" altLang="en-US" sz="4000" dirty="0"/>
                  <a:t>。</a:t>
                </a:r>
                <a:endParaRPr lang="en-US" altLang="zh-CN" sz="4000" dirty="0"/>
              </a:p>
              <a:p>
                <a:r>
                  <a:rPr lang="zh-CN" altLang="en-US" sz="4000" dirty="0"/>
                  <a:t>所以 </a:t>
                </a:r>
                <a:r>
                  <a:rPr lang="en-US" altLang="zh-CN" sz="4000" b="1" i="1" dirty="0">
                    <a:latin typeface="Times New Roman" pitchFamily="18" charset="0"/>
                    <a:cs typeface="Times New Roman" pitchFamily="18" charset="0"/>
                  </a:rPr>
                  <a:t>b</a:t>
                </a:r>
                <a:r>
                  <a:rPr lang="zh-CN" altLang="en-US" sz="4000" dirty="0"/>
                  <a:t>在 </a:t>
                </a:r>
                <a:r>
                  <a:rPr lang="en-US" altLang="zh-CN" sz="4000" b="1" i="1" dirty="0">
                    <a:latin typeface="Times New Roman" pitchFamily="18" charset="0"/>
                    <a:cs typeface="Times New Roman" pitchFamily="18" charset="0"/>
                  </a:rPr>
                  <a:t>a</a:t>
                </a:r>
                <a:r>
                  <a:rPr lang="zh-CN" altLang="en-US" sz="4000" dirty="0"/>
                  <a:t>上的投影即为 </a:t>
                </a:r>
                <a14:m>
                  <m:oMath xmlns:m="http://schemas.openxmlformats.org/officeDocument/2006/math">
                    <m:f>
                      <m:fPr>
                        <m:ctrlPr>
                          <a:rPr lang="en-US" altLang="zh-CN" sz="4000" i="1" smtClean="0">
                            <a:latin typeface="Cambria Math" panose="02040503050406030204" pitchFamily="18" charset="0"/>
                          </a:rPr>
                        </m:ctrlPr>
                      </m:fPr>
                      <m:num>
                        <m:r>
                          <a:rPr lang="en-US" altLang="zh-CN" sz="4000" b="1" i="1" smtClean="0">
                            <a:latin typeface="Cambria Math"/>
                          </a:rPr>
                          <m:t>𝒂</m:t>
                        </m:r>
                        <m:r>
                          <a:rPr lang="en-US" altLang="zh-CN" sz="4000" b="0" i="1" smtClean="0">
                            <a:latin typeface="Cambria Math"/>
                          </a:rPr>
                          <m:t>⋅</m:t>
                        </m:r>
                        <m:r>
                          <a:rPr lang="en-US" altLang="zh-CN" sz="4000" b="1" i="1" smtClean="0">
                            <a:latin typeface="Cambria Math"/>
                          </a:rPr>
                          <m:t>𝒃</m:t>
                        </m:r>
                      </m:num>
                      <m:den>
                        <m:d>
                          <m:dPr>
                            <m:begChr m:val="|"/>
                            <m:endChr m:val="|"/>
                            <m:ctrlPr>
                              <a:rPr lang="en-US" altLang="zh-CN" sz="4000" i="1" smtClean="0">
                                <a:latin typeface="Cambria Math" panose="02040503050406030204" pitchFamily="18" charset="0"/>
                              </a:rPr>
                            </m:ctrlPr>
                          </m:dPr>
                          <m:e>
                            <m:r>
                              <a:rPr lang="en-US" altLang="zh-CN" sz="4000" b="1" i="1" smtClean="0">
                                <a:latin typeface="Cambria Math"/>
                              </a:rPr>
                              <m:t>𝒂</m:t>
                            </m:r>
                          </m:e>
                        </m:d>
                      </m:den>
                    </m:f>
                    <m:f>
                      <m:fPr>
                        <m:ctrlPr>
                          <a:rPr lang="en-US" altLang="zh-CN" sz="4000" i="1" smtClean="0">
                            <a:latin typeface="Cambria Math" panose="02040503050406030204" pitchFamily="18" charset="0"/>
                          </a:rPr>
                        </m:ctrlPr>
                      </m:fPr>
                      <m:num>
                        <m:r>
                          <a:rPr lang="en-US" altLang="zh-CN" sz="4000" b="1" i="1" smtClean="0">
                            <a:latin typeface="Cambria Math"/>
                          </a:rPr>
                          <m:t>𝒂</m:t>
                        </m:r>
                      </m:num>
                      <m:den>
                        <m:d>
                          <m:dPr>
                            <m:begChr m:val="|"/>
                            <m:endChr m:val="|"/>
                            <m:ctrlPr>
                              <a:rPr lang="en-US" altLang="zh-CN" sz="4000" i="1" smtClean="0">
                                <a:latin typeface="Cambria Math" panose="02040503050406030204" pitchFamily="18" charset="0"/>
                              </a:rPr>
                            </m:ctrlPr>
                          </m:dPr>
                          <m:e>
                            <m:r>
                              <a:rPr lang="en-US" altLang="zh-CN" sz="4000" b="1" i="1" smtClean="0">
                                <a:latin typeface="Cambria Math"/>
                              </a:rPr>
                              <m:t>𝒂</m:t>
                            </m:r>
                          </m:e>
                        </m:d>
                      </m:den>
                    </m:f>
                    <m:r>
                      <a:rPr lang="en-US" altLang="zh-CN" sz="4000" b="0" i="1" smtClean="0">
                        <a:latin typeface="Cambria Math"/>
                      </a:rPr>
                      <m:t>=</m:t>
                    </m:r>
                    <m:r>
                      <a:rPr lang="en-US" altLang="zh-CN" sz="4000" b="1" i="1" smtClean="0">
                        <a:latin typeface="Cambria Math"/>
                      </a:rPr>
                      <m:t>𝒂</m:t>
                    </m:r>
                    <m:f>
                      <m:fPr>
                        <m:ctrlPr>
                          <a:rPr lang="en-US" altLang="zh-CN" sz="4000" b="0" i="1" smtClean="0">
                            <a:latin typeface="Cambria Math" panose="02040503050406030204" pitchFamily="18" charset="0"/>
                          </a:rPr>
                        </m:ctrlPr>
                      </m:fPr>
                      <m:num>
                        <m:r>
                          <a:rPr lang="en-US" altLang="zh-CN" sz="4000" b="1" i="1" smtClean="0">
                            <a:latin typeface="Cambria Math"/>
                          </a:rPr>
                          <m:t>𝒂</m:t>
                        </m:r>
                        <m:r>
                          <a:rPr lang="en-US" altLang="zh-CN" sz="4000" b="0" i="1" smtClean="0">
                            <a:latin typeface="Cambria Math"/>
                          </a:rPr>
                          <m:t>⋅</m:t>
                        </m:r>
                        <m:r>
                          <a:rPr lang="en-US" altLang="zh-CN" sz="4000" b="1" i="1" smtClean="0">
                            <a:latin typeface="Cambria Math"/>
                          </a:rPr>
                          <m:t>𝒃</m:t>
                        </m:r>
                      </m:num>
                      <m:den>
                        <m:sSup>
                          <m:sSupPr>
                            <m:ctrlPr>
                              <a:rPr lang="en-US" altLang="zh-CN" sz="4000" b="0" i="1" smtClean="0">
                                <a:latin typeface="Cambria Math" panose="02040503050406030204" pitchFamily="18" charset="0"/>
                              </a:rPr>
                            </m:ctrlPr>
                          </m:sSupPr>
                          <m:e>
                            <m:r>
                              <a:rPr lang="en-US" altLang="zh-CN" sz="4000" b="1" i="1" smtClean="0">
                                <a:latin typeface="Cambria Math"/>
                              </a:rPr>
                              <m:t>𝒂</m:t>
                            </m:r>
                          </m:e>
                          <m:sup>
                            <m:r>
                              <a:rPr lang="en-US" altLang="zh-CN" sz="4000" b="0" i="1" smtClean="0">
                                <a:latin typeface="Cambria Math"/>
                              </a:rPr>
                              <m:t>2</m:t>
                            </m:r>
                          </m:sup>
                        </m:sSup>
                      </m:den>
                    </m:f>
                  </m:oMath>
                </a14:m>
                <a:r>
                  <a:rPr lang="zh-CN" altLang="en-US" sz="4000" dirty="0"/>
                  <a:t>。</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157435E3-640E-4763-A9FA-EA01B118F0AE}"/>
                  </a:ext>
                </a:extLst>
              </p:cNvPr>
              <p:cNvSpPr>
                <a:spLocks noGrp="1" noRot="1" noChangeAspect="1" noMove="1" noResize="1" noEditPoints="1" noAdjustHandles="1" noChangeArrowheads="1" noChangeShapeType="1" noTextEdit="1"/>
              </p:cNvSpPr>
              <p:nvPr>
                <p:ph idx="1"/>
              </p:nvPr>
            </p:nvSpPr>
            <p:spPr>
              <a:blipFill>
                <a:blip r:embed="rId2"/>
                <a:stretch>
                  <a:fillRect l="-1855" t="-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833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3260B-4D18-4A81-81FB-4FE17B31E83F}"/>
              </a:ext>
            </a:extLst>
          </p:cNvPr>
          <p:cNvSpPr>
            <a:spLocks noGrp="1"/>
          </p:cNvSpPr>
          <p:nvPr>
            <p:ph type="title"/>
          </p:nvPr>
        </p:nvSpPr>
        <p:spPr/>
        <p:txBody>
          <a:bodyPr/>
          <a:lstStyle/>
          <a:p>
            <a:r>
              <a:rPr lang="zh-CN" altLang="en-US" dirty="0"/>
              <a:t>矢量的对称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6E4FEF-3727-4D78-A386-C7935ECFBE41}"/>
                  </a:ext>
                </a:extLst>
              </p:cNvPr>
              <p:cNvSpPr>
                <a:spLocks noGrp="1"/>
              </p:cNvSpPr>
              <p:nvPr>
                <p:ph idx="1"/>
              </p:nvPr>
            </p:nvSpPr>
            <p:spPr/>
            <p:txBody>
              <a:bodyPr>
                <a:normAutofit fontScale="77500" lnSpcReduction="20000"/>
              </a:bodyPr>
              <a:lstStyle/>
              <a:p>
                <a:r>
                  <a:rPr lang="zh-CN" altLang="en-US" sz="3800" dirty="0"/>
                  <a:t>记 </a:t>
                </a:r>
                <a:r>
                  <a:rPr lang="en-US" altLang="zh-CN" sz="3800" b="1" i="1" dirty="0">
                    <a:latin typeface="Times New Roman" pitchFamily="18" charset="0"/>
                    <a:cs typeface="Times New Roman" pitchFamily="18" charset="0"/>
                  </a:rPr>
                  <a:t>b</a:t>
                </a:r>
                <a:r>
                  <a:rPr lang="zh-CN" altLang="en-US" sz="3800" dirty="0"/>
                  <a:t>在 </a:t>
                </a:r>
                <a:r>
                  <a:rPr lang="en-US" altLang="zh-CN" sz="3800" b="1" i="1" dirty="0">
                    <a:latin typeface="Times New Roman" pitchFamily="18" charset="0"/>
                    <a:cs typeface="Times New Roman" pitchFamily="18" charset="0"/>
                  </a:rPr>
                  <a:t>a</a:t>
                </a:r>
                <a:r>
                  <a:rPr lang="zh-CN" altLang="en-US" sz="3800" dirty="0"/>
                  <a:t>上的投影为 </a:t>
                </a:r>
                <a14:m>
                  <m:oMath xmlns:m="http://schemas.openxmlformats.org/officeDocument/2006/math">
                    <m:r>
                      <a:rPr lang="en-US" altLang="zh-CN" sz="3800" b="1" i="1" smtClean="0">
                        <a:latin typeface="Cambria Math"/>
                      </a:rPr>
                      <m:t>𝒔</m:t>
                    </m:r>
                    <m:r>
                      <a:rPr lang="en-US" altLang="zh-CN" sz="3800" b="0" i="1" smtClean="0">
                        <a:latin typeface="Cambria Math"/>
                      </a:rPr>
                      <m:t>=</m:t>
                    </m:r>
                    <m:r>
                      <a:rPr lang="en-US" altLang="zh-CN" sz="3800" b="1" i="1" smtClean="0">
                        <a:latin typeface="Cambria Math"/>
                      </a:rPr>
                      <m:t>𝒂</m:t>
                    </m:r>
                    <m:f>
                      <m:fPr>
                        <m:ctrlPr>
                          <a:rPr lang="en-US" altLang="zh-CN" sz="3800" b="0" i="1" smtClean="0">
                            <a:latin typeface="Cambria Math" panose="02040503050406030204" pitchFamily="18" charset="0"/>
                          </a:rPr>
                        </m:ctrlPr>
                      </m:fPr>
                      <m:num>
                        <m:r>
                          <a:rPr lang="en-US" altLang="zh-CN" sz="3800" b="1" i="1" smtClean="0">
                            <a:latin typeface="Cambria Math"/>
                          </a:rPr>
                          <m:t>𝒂</m:t>
                        </m:r>
                        <m:r>
                          <a:rPr lang="en-US" altLang="zh-CN" sz="3800" b="0" i="1" smtClean="0">
                            <a:latin typeface="Cambria Math"/>
                          </a:rPr>
                          <m:t>⋅</m:t>
                        </m:r>
                        <m:r>
                          <a:rPr lang="en-US" altLang="zh-CN" sz="3800" b="1" i="1" smtClean="0">
                            <a:latin typeface="Cambria Math"/>
                          </a:rPr>
                          <m:t>𝒃</m:t>
                        </m:r>
                      </m:num>
                      <m:den>
                        <m:sSup>
                          <m:sSupPr>
                            <m:ctrlPr>
                              <a:rPr lang="en-US" altLang="zh-CN" sz="3800" b="0" i="1" smtClean="0">
                                <a:latin typeface="Cambria Math" panose="02040503050406030204" pitchFamily="18" charset="0"/>
                              </a:rPr>
                            </m:ctrlPr>
                          </m:sSupPr>
                          <m:e>
                            <m:r>
                              <a:rPr lang="en-US" altLang="zh-CN" sz="3800" b="1" i="1" smtClean="0">
                                <a:latin typeface="Cambria Math"/>
                              </a:rPr>
                              <m:t>𝒂</m:t>
                            </m:r>
                          </m:e>
                          <m:sup>
                            <m:r>
                              <a:rPr lang="en-US" altLang="zh-CN" sz="3800" b="0" i="1" smtClean="0">
                                <a:latin typeface="Cambria Math"/>
                              </a:rPr>
                              <m:t>2</m:t>
                            </m:r>
                          </m:sup>
                        </m:sSup>
                      </m:den>
                    </m:f>
                  </m:oMath>
                </a14:m>
                <a:r>
                  <a:rPr lang="zh-CN" altLang="en-US" sz="3800" dirty="0"/>
                  <a:t>。</a:t>
                </a:r>
                <a:endParaRPr lang="en-US" altLang="zh-CN" sz="3800" dirty="0"/>
              </a:p>
              <a:p>
                <a:r>
                  <a:rPr lang="zh-CN" altLang="en-US" sz="3800" dirty="0"/>
                  <a:t>则 </a:t>
                </a:r>
                <a:r>
                  <a:rPr lang="en-US" altLang="zh-CN" sz="3800" b="1" i="1" dirty="0">
                    <a:latin typeface="Times New Roman" pitchFamily="18" charset="0"/>
                    <a:cs typeface="Times New Roman" pitchFamily="18" charset="0"/>
                  </a:rPr>
                  <a:t>b</a:t>
                </a:r>
                <a:r>
                  <a:rPr lang="zh-CN" altLang="en-US" sz="3800" dirty="0"/>
                  <a:t>关于 </a:t>
                </a:r>
                <a:r>
                  <a:rPr lang="en-US" altLang="zh-CN" sz="3800" b="1" i="1" dirty="0">
                    <a:latin typeface="Times New Roman" pitchFamily="18" charset="0"/>
                    <a:cs typeface="Times New Roman" pitchFamily="18" charset="0"/>
                  </a:rPr>
                  <a:t>a</a:t>
                </a:r>
                <a:r>
                  <a:rPr lang="zh-CN" altLang="en-US" sz="3800" dirty="0"/>
                  <a:t>的对称为 </a:t>
                </a:r>
                <a14:m>
                  <m:oMath xmlns:m="http://schemas.openxmlformats.org/officeDocument/2006/math">
                    <m:r>
                      <a:rPr lang="en-US" altLang="zh-CN" sz="3800" b="1" i="1" smtClean="0">
                        <a:latin typeface="Cambria Math"/>
                      </a:rPr>
                      <m:t>𝒃</m:t>
                    </m:r>
                    <m:r>
                      <a:rPr lang="en-US" altLang="zh-CN" sz="3800" b="1" i="1" smtClean="0">
                        <a:latin typeface="Cambria Math"/>
                      </a:rPr>
                      <m:t>−</m:t>
                    </m:r>
                    <m:r>
                      <a:rPr lang="en-US" altLang="zh-CN" sz="3800" b="0" i="1" smtClean="0">
                        <a:latin typeface="Cambria Math"/>
                      </a:rPr>
                      <m:t>2</m:t>
                    </m:r>
                    <m:d>
                      <m:dPr>
                        <m:ctrlPr>
                          <a:rPr lang="en-US" altLang="zh-CN" sz="3800" b="1" i="1" smtClean="0">
                            <a:latin typeface="Cambria Math" panose="02040503050406030204" pitchFamily="18" charset="0"/>
                          </a:rPr>
                        </m:ctrlPr>
                      </m:dPr>
                      <m:e>
                        <m:r>
                          <a:rPr lang="en-US" altLang="zh-CN" sz="3800" b="1" i="1" smtClean="0">
                            <a:latin typeface="Cambria Math"/>
                          </a:rPr>
                          <m:t>𝒃</m:t>
                        </m:r>
                        <m:r>
                          <a:rPr lang="en-US" altLang="zh-CN" sz="3800" b="1" i="1" smtClean="0">
                            <a:latin typeface="Cambria Math"/>
                          </a:rPr>
                          <m:t>−</m:t>
                        </m:r>
                        <m:r>
                          <a:rPr lang="en-US" altLang="zh-CN" sz="3800" b="1" i="1" smtClean="0">
                            <a:latin typeface="Cambria Math"/>
                          </a:rPr>
                          <m:t>𝒔</m:t>
                        </m:r>
                      </m:e>
                    </m:d>
                    <m:r>
                      <a:rPr lang="en-US" altLang="zh-CN" sz="3800" b="1" i="1" smtClean="0">
                        <a:latin typeface="Cambria Math"/>
                      </a:rPr>
                      <m:t>=</m:t>
                    </m:r>
                    <m:r>
                      <a:rPr lang="en-US" altLang="zh-CN" sz="3800" b="0" i="1" smtClean="0">
                        <a:latin typeface="Cambria Math"/>
                      </a:rPr>
                      <m:t>2</m:t>
                    </m:r>
                    <m:r>
                      <a:rPr lang="en-US" altLang="zh-CN" sz="3800" b="1" i="1" smtClean="0">
                        <a:latin typeface="Cambria Math"/>
                      </a:rPr>
                      <m:t>𝒔</m:t>
                    </m:r>
                    <m:r>
                      <a:rPr lang="en-US" altLang="zh-CN" sz="3800" b="1" i="1" smtClean="0">
                        <a:latin typeface="Cambria Math"/>
                      </a:rPr>
                      <m:t>−</m:t>
                    </m:r>
                    <m:r>
                      <a:rPr lang="en-US" altLang="zh-CN" sz="3800" b="1" i="1" smtClean="0">
                        <a:latin typeface="Cambria Math"/>
                      </a:rPr>
                      <m:t>𝒃</m:t>
                    </m:r>
                    <m:r>
                      <a:rPr lang="en-US" altLang="zh-CN" sz="3800" b="1" i="1" smtClean="0">
                        <a:latin typeface="Cambria Math"/>
                      </a:rPr>
                      <m:t>=</m:t>
                    </m:r>
                    <m:r>
                      <a:rPr lang="en-US" altLang="zh-CN" sz="3800" b="0" i="1" smtClean="0">
                        <a:latin typeface="Cambria Math"/>
                      </a:rPr>
                      <m:t>2</m:t>
                    </m:r>
                    <m:r>
                      <a:rPr lang="en-US" altLang="zh-CN" sz="3800" b="1" i="1" smtClean="0">
                        <a:latin typeface="Cambria Math"/>
                      </a:rPr>
                      <m:t>𝒂</m:t>
                    </m:r>
                    <m:f>
                      <m:fPr>
                        <m:ctrlPr>
                          <a:rPr lang="en-US" altLang="zh-CN" sz="3800" b="1" i="1" smtClean="0">
                            <a:latin typeface="Cambria Math" panose="02040503050406030204" pitchFamily="18" charset="0"/>
                          </a:rPr>
                        </m:ctrlPr>
                      </m:fPr>
                      <m:num>
                        <m:r>
                          <a:rPr lang="en-US" altLang="zh-CN" sz="3800" b="1" i="1" smtClean="0">
                            <a:latin typeface="Cambria Math"/>
                          </a:rPr>
                          <m:t>𝒂</m:t>
                        </m:r>
                        <m:r>
                          <a:rPr lang="en-US" altLang="zh-CN" sz="3800" b="1" i="1" smtClean="0">
                            <a:latin typeface="Cambria Math"/>
                          </a:rPr>
                          <m:t>⋅</m:t>
                        </m:r>
                        <m:r>
                          <a:rPr lang="en-US" altLang="zh-CN" sz="3800" b="1" i="1" smtClean="0">
                            <a:latin typeface="Cambria Math"/>
                          </a:rPr>
                          <m:t>𝒃</m:t>
                        </m:r>
                      </m:num>
                      <m:den>
                        <m:sSup>
                          <m:sSupPr>
                            <m:ctrlPr>
                              <a:rPr lang="en-US" altLang="zh-CN" sz="3800" b="1" i="1" smtClean="0">
                                <a:latin typeface="Cambria Math" panose="02040503050406030204" pitchFamily="18" charset="0"/>
                              </a:rPr>
                            </m:ctrlPr>
                          </m:sSupPr>
                          <m:e>
                            <m:r>
                              <a:rPr lang="en-US" altLang="zh-CN" sz="3800" b="1" i="1" smtClean="0">
                                <a:latin typeface="Cambria Math"/>
                              </a:rPr>
                              <m:t>𝒂</m:t>
                            </m:r>
                          </m:e>
                          <m:sup>
                            <m:r>
                              <a:rPr lang="en-US" altLang="zh-CN" sz="3800" b="0" i="1" smtClean="0">
                                <a:latin typeface="Cambria Math"/>
                              </a:rPr>
                              <m:t>2</m:t>
                            </m:r>
                          </m:sup>
                        </m:sSup>
                      </m:den>
                    </m:f>
                    <m:r>
                      <a:rPr lang="en-US" altLang="zh-CN" sz="3800" b="1" i="1" smtClean="0">
                        <a:latin typeface="Cambria Math"/>
                      </a:rPr>
                      <m:t>−</m:t>
                    </m:r>
                    <m:r>
                      <a:rPr lang="en-US" altLang="zh-CN" sz="3800" b="1" i="1" smtClean="0">
                        <a:latin typeface="Cambria Math"/>
                      </a:rPr>
                      <m:t>𝒃</m:t>
                    </m:r>
                  </m:oMath>
                </a14:m>
                <a:r>
                  <a:rPr lang="zh-CN" altLang="en-US" sz="3800" dirty="0"/>
                  <a:t>。</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F16E4FEF-3727-4D78-A386-C7935ECFBE41}"/>
                  </a:ext>
                </a:extLst>
              </p:cNvPr>
              <p:cNvSpPr>
                <a:spLocks noGrp="1" noRot="1" noChangeAspect="1" noMove="1" noResize="1" noEditPoints="1" noAdjustHandles="1" noChangeArrowheads="1" noChangeShapeType="1" noTextEdit="1"/>
              </p:cNvSpPr>
              <p:nvPr>
                <p:ph idx="1"/>
              </p:nvPr>
            </p:nvSpPr>
            <p:spPr>
              <a:blipFill>
                <a:blip r:embed="rId2"/>
                <a:stretch>
                  <a:fillRect l="-1101"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203F584-9ADF-4976-9B36-1BF1BD4A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443" y="2974405"/>
            <a:ext cx="5070746" cy="3883595"/>
          </a:xfrm>
          <a:prstGeom prst="rect">
            <a:avLst/>
          </a:prstGeom>
        </p:spPr>
      </p:pic>
    </p:spTree>
    <p:extLst>
      <p:ext uri="{BB962C8B-B14F-4D97-AF65-F5344CB8AC3E}">
        <p14:creationId xmlns:p14="http://schemas.microsoft.com/office/powerpoint/2010/main" val="29827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FF586-6E6F-4620-8B1B-6372E10C2FB6}"/>
              </a:ext>
            </a:extLst>
          </p:cNvPr>
          <p:cNvSpPr>
            <a:spLocks noGrp="1"/>
          </p:cNvSpPr>
          <p:nvPr>
            <p:ph type="title"/>
          </p:nvPr>
        </p:nvSpPr>
        <p:spPr/>
        <p:txBody>
          <a:bodyPr/>
          <a:lstStyle/>
          <a:p>
            <a:r>
              <a:rPr lang="zh-CN" altLang="en-US" dirty="0"/>
              <a:t>二维叉积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85323-1412-40FC-8385-0729569B2A9B}"/>
                  </a:ext>
                </a:extLst>
              </p:cNvPr>
              <p:cNvSpPr>
                <a:spLocks noGrp="1"/>
              </p:cNvSpPr>
              <p:nvPr>
                <p:ph idx="1"/>
              </p:nvPr>
            </p:nvSpPr>
            <p:spPr/>
            <p:txBody>
              <a:bodyPr/>
              <a:lstStyle/>
              <a:p>
                <a:r>
                  <a:rPr lang="zh-CN" altLang="en-US" dirty="0"/>
                  <a:t>两个二维矢量的二维叉积是一个标量，定义为</a:t>
                </a:r>
                <a:endParaRPr lang="en-US" altLang="zh-CN" dirty="0"/>
              </a:p>
              <a:p>
                <a:pPr algn="ctr"/>
                <a:r>
                  <a:rPr lang="zh-CN" altLang="en-US" dirty="0"/>
                  <a:t>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1</m:t>
                            </m:r>
                          </m:sub>
                        </m:sSub>
                      </m:e>
                    </m:d>
                    <m:r>
                      <a:rPr lang="en-US" altLang="zh-CN" b="0" i="1" smtClean="0">
                        <a:latin typeface="Cambria Math"/>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2</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2</m:t>
                            </m:r>
                          </m:sub>
                        </m:sSub>
                      </m:e>
                    </m:d>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2</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2</m:t>
                        </m:r>
                      </m:sub>
                    </m:sSub>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1</m:t>
                        </m:r>
                      </m:sub>
                    </m:sSub>
                  </m:oMath>
                </a14:m>
                <a:endParaRPr lang="en-US" altLang="zh-CN" dirty="0"/>
              </a:p>
              <a:p>
                <a:r>
                  <a:rPr lang="zh-CN" altLang="en-US" dirty="0"/>
                  <a:t>二维叉积满足逆交换律：</a:t>
                </a:r>
                <a14:m>
                  <m:oMath xmlns:m="http://schemas.openxmlformats.org/officeDocument/2006/math">
                    <m:r>
                      <a:rPr lang="en-US" altLang="zh-CN" b="1" i="1" smtClean="0">
                        <a:latin typeface="Cambria Math"/>
                      </a:rPr>
                      <m:t>𝒂</m:t>
                    </m:r>
                    <m:r>
                      <a:rPr lang="en-US" altLang="zh-CN" b="0" i="1" smtClean="0">
                        <a:latin typeface="Cambria Math"/>
                      </a:rPr>
                      <m:t>×</m:t>
                    </m:r>
                    <m:r>
                      <a:rPr lang="en-US" altLang="zh-CN" b="1" i="1" smtClean="0">
                        <a:latin typeface="Cambria Math"/>
                      </a:rPr>
                      <m:t>𝒃</m:t>
                    </m:r>
                    <m:r>
                      <a:rPr lang="en-US" altLang="zh-CN" b="0" i="1" smtClean="0">
                        <a:latin typeface="Cambria Math"/>
                      </a:rPr>
                      <m:t>=−</m:t>
                    </m:r>
                    <m:r>
                      <a:rPr lang="en-US" altLang="zh-CN" b="1" i="1" smtClean="0">
                        <a:latin typeface="Cambria Math"/>
                      </a:rPr>
                      <m:t>𝒃</m:t>
                    </m:r>
                    <m:r>
                      <a:rPr lang="en-US" altLang="zh-CN" b="0" i="1" smtClean="0">
                        <a:latin typeface="Cambria Math"/>
                      </a:rPr>
                      <m:t>×</m:t>
                    </m:r>
                    <m:r>
                      <a:rPr lang="en-US" altLang="zh-CN" b="1" i="1" smtClean="0">
                        <a:latin typeface="Cambria Math"/>
                      </a:rPr>
                      <m:t>𝒂</m:t>
                    </m:r>
                  </m:oMath>
                </a14:m>
                <a:endParaRPr lang="en-US" altLang="zh-CN" b="1" dirty="0"/>
              </a:p>
              <a:p>
                <a:endParaRPr lang="en-US" altLang="zh-CN" dirty="0"/>
              </a:p>
              <a:p>
                <a:r>
                  <a:rPr lang="zh-CN" altLang="en-US" dirty="0"/>
                  <a:t>二维叉积是计算几何中最常用的概念。</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FE85323-1412-40FC-8385-0729569B2A9B}"/>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63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3A7C6-359D-4520-881F-F570BEE0CF0E}"/>
              </a:ext>
            </a:extLst>
          </p:cNvPr>
          <p:cNvSpPr>
            <a:spLocks noGrp="1"/>
          </p:cNvSpPr>
          <p:nvPr>
            <p:ph type="title"/>
          </p:nvPr>
        </p:nvSpPr>
        <p:spPr/>
        <p:txBody>
          <a:bodyPr/>
          <a:lstStyle/>
          <a:p>
            <a:r>
              <a:rPr lang="zh-CN" altLang="en-US" dirty="0"/>
              <a:t>有向面积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61C29F-2F1A-44C3-8358-1207FE8D7ABC}"/>
                  </a:ext>
                </a:extLst>
              </p:cNvPr>
              <p:cNvSpPr>
                <a:spLocks noGrp="1"/>
              </p:cNvSpPr>
              <p:nvPr>
                <p:ph idx="1"/>
              </p:nvPr>
            </p:nvSpPr>
            <p:spPr/>
            <p:txBody>
              <a:bodyPr/>
              <a:lstStyle/>
              <a:p>
                <a:r>
                  <a:rPr lang="zh-CN" altLang="en-US" dirty="0"/>
                  <a:t>经过计算可以知道，</a:t>
                </a:r>
                <a:r>
                  <a:rPr lang="en-US" altLang="zh-CN" b="1" i="1" dirty="0">
                    <a:latin typeface="Times New Roman" pitchFamily="18" charset="0"/>
                    <a:cs typeface="Times New Roman" pitchFamily="18" charset="0"/>
                  </a:rPr>
                  <a:t>a</a:t>
                </a:r>
                <a:r>
                  <a:rPr lang="zh-CN" altLang="en-US" dirty="0"/>
                  <a:t>和 </a:t>
                </a:r>
                <a:r>
                  <a:rPr lang="en-US" altLang="zh-CN" b="1" i="1" dirty="0">
                    <a:latin typeface="Times New Roman" pitchFamily="18" charset="0"/>
                    <a:cs typeface="Times New Roman" pitchFamily="18" charset="0"/>
                  </a:rPr>
                  <a:t>b</a:t>
                </a:r>
                <a:r>
                  <a:rPr lang="zh-CN" altLang="en-US" dirty="0"/>
                  <a:t>所成的平行四边形的面积即为 </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𝒂</m:t>
                        </m:r>
                        <m:r>
                          <a:rPr lang="en-US" altLang="zh-CN" b="0" i="1" smtClean="0">
                            <a:latin typeface="Cambria Math"/>
                          </a:rPr>
                          <m:t>×</m:t>
                        </m:r>
                        <m:r>
                          <a:rPr lang="en-US" altLang="zh-CN" b="1" i="1" smtClean="0">
                            <a:latin typeface="Cambria Math"/>
                          </a:rPr>
                          <m:t>𝒃</m:t>
                        </m:r>
                      </m:e>
                    </m:d>
                  </m:oMath>
                </a14:m>
                <a:r>
                  <a:rPr lang="zh-CN" altLang="en-US" dirty="0"/>
                  <a:t> 的值。</a:t>
                </a:r>
                <a:endParaRPr lang="en-US" altLang="zh-CN" dirty="0"/>
              </a:p>
              <a:p>
                <a:r>
                  <a:rPr lang="zh-CN" altLang="en-US" dirty="0"/>
                  <a:t>去掉绝对值符号，二维叉积则定义为有向面积。</a:t>
                </a:r>
              </a:p>
              <a:p>
                <a:endParaRPr lang="zh-CN" altLang="en-US" dirty="0"/>
              </a:p>
            </p:txBody>
          </p:sp>
        </mc:Choice>
        <mc:Fallback xmlns="">
          <p:sp>
            <p:nvSpPr>
              <p:cNvPr id="3" name="内容占位符 2">
                <a:extLst>
                  <a:ext uri="{FF2B5EF4-FFF2-40B4-BE49-F238E27FC236}">
                    <a16:creationId xmlns:a16="http://schemas.microsoft.com/office/drawing/2014/main" id="{8C61C29F-2F1A-44C3-8358-1207FE8D7ABC}"/>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E3B7AD8-579D-4FDE-A6F6-A8948F229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8999"/>
            <a:ext cx="6096000" cy="2958059"/>
          </a:xfrm>
          <a:prstGeom prst="rect">
            <a:avLst/>
          </a:prstGeom>
        </p:spPr>
      </p:pic>
    </p:spTree>
    <p:extLst>
      <p:ext uri="{BB962C8B-B14F-4D97-AF65-F5344CB8AC3E}">
        <p14:creationId xmlns:p14="http://schemas.microsoft.com/office/powerpoint/2010/main" val="29327834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2102</TotalTime>
  <Words>3640</Words>
  <Application>Microsoft Office PowerPoint</Application>
  <PresentationFormat>宽屏</PresentationFormat>
  <Paragraphs>250</Paragraphs>
  <Slides>55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Menlo</vt:lpstr>
      <vt:lpstr>等线</vt:lpstr>
      <vt:lpstr>等线 Light</vt:lpstr>
      <vt:lpstr>Arial</vt:lpstr>
      <vt:lpstr>Cambria Math</vt:lpstr>
      <vt:lpstr>Courier New</vt:lpstr>
      <vt:lpstr>Times New Roman</vt:lpstr>
      <vt:lpstr>Office 主题​​</vt:lpstr>
      <vt:lpstr>计算几何</vt:lpstr>
      <vt:lpstr>计算几何通常研究的对象：</vt:lpstr>
      <vt:lpstr>二维矢量</vt:lpstr>
      <vt:lpstr>点积</vt:lpstr>
      <vt:lpstr>夹角</vt:lpstr>
      <vt:lpstr>矢量的投影</vt:lpstr>
      <vt:lpstr>矢量的对称</vt:lpstr>
      <vt:lpstr>二维叉积</vt:lpstr>
      <vt:lpstr>有向面积</vt:lpstr>
      <vt:lpstr>叉积的符号判断</vt:lpstr>
      <vt:lpstr>三角形的面积</vt:lpstr>
      <vt:lpstr>叉积的方向性</vt:lpstr>
      <vt:lpstr>直线</vt:lpstr>
      <vt:lpstr>点到直线的距离</vt:lpstr>
      <vt:lpstr>分点</vt:lpstr>
      <vt:lpstr>两直线交点</vt:lpstr>
      <vt:lpstr>两线段的交点</vt:lpstr>
      <vt:lpstr>快速排斥</vt:lpstr>
      <vt:lpstr>跨立实验</vt:lpstr>
      <vt:lpstr>跨立实验的代码实现</vt:lpstr>
      <vt:lpstr>例题讲解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三角形的重心</vt:lpstr>
      <vt:lpstr>求多边形的面积</vt:lpstr>
      <vt:lpstr>算法图示</vt:lpstr>
      <vt:lpstr>算法图示</vt:lpstr>
      <vt:lpstr>算法图示</vt:lpstr>
      <vt:lpstr>算法图示</vt:lpstr>
      <vt:lpstr>算法图示</vt:lpstr>
      <vt:lpstr>算法图示</vt:lpstr>
      <vt:lpstr>算法图示</vt:lpstr>
      <vt:lpstr>算法图示</vt:lpstr>
      <vt:lpstr>算法图示</vt:lpstr>
      <vt:lpstr>凸集</vt:lpstr>
      <vt:lpstr>PowerPoint 演示文稿</vt:lpstr>
      <vt:lpstr>凸包</vt:lpstr>
      <vt:lpstr>Graham 扫描算法</vt:lpstr>
      <vt:lpstr>PowerPoint 演示文稿</vt:lpstr>
      <vt:lpstr>Graham的栈扫描</vt:lpstr>
      <vt:lpstr>PowerPoint 演示文稿</vt:lpstr>
      <vt:lpstr>旋转卡壳算法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计算几何</dc:title>
  <dc:creator>绪桢 江</dc:creator>
  <cp:lastModifiedBy>绪桢 江</cp:lastModifiedBy>
  <cp:revision>40</cp:revision>
  <dcterms:created xsi:type="dcterms:W3CDTF">2019-07-17T13:28:33Z</dcterms:created>
  <dcterms:modified xsi:type="dcterms:W3CDTF">2019-07-20T23:43:35Z</dcterms:modified>
</cp:coreProperties>
</file>